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3" r:id="rId3"/>
    <p:sldId id="272" r:id="rId4"/>
    <p:sldId id="257" r:id="rId5"/>
    <p:sldId id="260" r:id="rId6"/>
    <p:sldId id="262" r:id="rId7"/>
    <p:sldId id="261" r:id="rId8"/>
    <p:sldId id="263" r:id="rId9"/>
    <p:sldId id="287" r:id="rId10"/>
    <p:sldId id="264" r:id="rId11"/>
    <p:sldId id="267" r:id="rId12"/>
    <p:sldId id="265" r:id="rId13"/>
    <p:sldId id="268" r:id="rId14"/>
    <p:sldId id="288" r:id="rId15"/>
    <p:sldId id="294" r:id="rId16"/>
    <p:sldId id="269" r:id="rId17"/>
    <p:sldId id="270" r:id="rId18"/>
    <p:sldId id="276" r:id="rId19"/>
    <p:sldId id="277" r:id="rId20"/>
    <p:sldId id="289" r:id="rId21"/>
    <p:sldId id="274" r:id="rId22"/>
    <p:sldId id="275" r:id="rId23"/>
    <p:sldId id="279" r:id="rId24"/>
    <p:sldId id="283" r:id="rId25"/>
    <p:sldId id="284" r:id="rId26"/>
    <p:sldId id="297" r:id="rId27"/>
    <p:sldId id="290" r:id="rId28"/>
    <p:sldId id="285" r:id="rId29"/>
    <p:sldId id="291" r:id="rId30"/>
    <p:sldId id="292" r:id="rId31"/>
    <p:sldId id="282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6B708-868F-4696-97CA-945ED43F3B0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961F1E-694F-49CE-9C2A-7D19C6F81754}">
      <dgm:prSet phldrT="[テキスト]"/>
      <dgm:spPr>
        <a:ln>
          <a:solidFill>
            <a:srgbClr val="FF0000"/>
          </a:solidFill>
        </a:ln>
      </dgm:spPr>
      <dgm:t>
        <a:bodyPr/>
        <a:lstStyle/>
        <a:p>
          <a:r>
            <a:rPr kumimoji="1" lang="ja-JP" altLang="en-US" dirty="0" smtClean="0"/>
            <a:t>燃料</a:t>
          </a:r>
          <a:endParaRPr kumimoji="1" lang="ja-JP" altLang="en-US" dirty="0"/>
        </a:p>
      </dgm:t>
    </dgm:pt>
    <dgm:pt modelId="{6902CED1-DA6F-4188-9770-1A6A22589DBB}" type="parTrans" cxnId="{2CB4A205-D5BB-4E70-AB11-882AF08F072F}">
      <dgm:prSet/>
      <dgm:spPr/>
      <dgm:t>
        <a:bodyPr/>
        <a:lstStyle/>
        <a:p>
          <a:endParaRPr kumimoji="1" lang="ja-JP" altLang="en-US"/>
        </a:p>
      </dgm:t>
    </dgm:pt>
    <dgm:pt modelId="{39FB9381-3569-48B4-B29E-6CFDADCA19BD}" type="sibTrans" cxnId="{2CB4A205-D5BB-4E70-AB11-882AF08F072F}">
      <dgm:prSet/>
      <dgm:spPr/>
      <dgm:t>
        <a:bodyPr/>
        <a:lstStyle/>
        <a:p>
          <a:endParaRPr kumimoji="1" lang="ja-JP" altLang="en-US"/>
        </a:p>
      </dgm:t>
    </dgm:pt>
    <dgm:pt modelId="{C3731C99-D4AC-4001-9BA3-1B042D840CF3}">
      <dgm:prSet phldrT="[テキスト]"/>
      <dgm:spPr/>
      <dgm:t>
        <a:bodyPr/>
        <a:lstStyle/>
        <a:p>
          <a:r>
            <a:rPr kumimoji="1" lang="ja-JP" altLang="en-US" dirty="0" smtClean="0"/>
            <a:t>健康意識</a:t>
          </a:r>
          <a:endParaRPr kumimoji="1" lang="ja-JP" altLang="en-US" dirty="0"/>
        </a:p>
      </dgm:t>
    </dgm:pt>
    <dgm:pt modelId="{C53B1CF1-CD49-4D5E-898F-9AC85B50C7E5}" type="parTrans" cxnId="{E62D0693-EAB6-497C-A39B-C8023813F78D}">
      <dgm:prSet/>
      <dgm:spPr/>
      <dgm:t>
        <a:bodyPr/>
        <a:lstStyle/>
        <a:p>
          <a:endParaRPr kumimoji="1" lang="ja-JP" altLang="en-US"/>
        </a:p>
      </dgm:t>
    </dgm:pt>
    <dgm:pt modelId="{78C92DB2-7377-4E87-BE3C-298F505C8167}" type="sibTrans" cxnId="{E62D0693-EAB6-497C-A39B-C8023813F78D}">
      <dgm:prSet/>
      <dgm:spPr/>
      <dgm:t>
        <a:bodyPr/>
        <a:lstStyle/>
        <a:p>
          <a:endParaRPr kumimoji="1" lang="ja-JP" altLang="en-US"/>
        </a:p>
      </dgm:t>
    </dgm:pt>
    <dgm:pt modelId="{E5E4F707-9F73-42AA-A3AC-DFC4C1547CC2}">
      <dgm:prSet phldrT="[テキスト]"/>
      <dgm:spPr/>
      <dgm:t>
        <a:bodyPr/>
        <a:lstStyle/>
        <a:p>
          <a:r>
            <a:rPr kumimoji="1" lang="ja-JP" altLang="en-US" dirty="0" smtClean="0"/>
            <a:t>換気扇</a:t>
          </a:r>
          <a:endParaRPr kumimoji="1" lang="ja-JP" altLang="en-US" dirty="0"/>
        </a:p>
      </dgm:t>
    </dgm:pt>
    <dgm:pt modelId="{5D0A83FB-DF5B-4AA7-AE19-920F176B9170}" type="parTrans" cxnId="{B8B39AEF-58C2-4D96-8821-BA329C074C16}">
      <dgm:prSet/>
      <dgm:spPr/>
      <dgm:t>
        <a:bodyPr/>
        <a:lstStyle/>
        <a:p>
          <a:endParaRPr kumimoji="1" lang="ja-JP" altLang="en-US"/>
        </a:p>
      </dgm:t>
    </dgm:pt>
    <dgm:pt modelId="{E93EE240-8DC0-4C71-ABBF-B9A091AFA21D}" type="sibTrans" cxnId="{B8B39AEF-58C2-4D96-8821-BA329C074C16}">
      <dgm:prSet/>
      <dgm:spPr/>
      <dgm:t>
        <a:bodyPr/>
        <a:lstStyle/>
        <a:p>
          <a:endParaRPr kumimoji="1" lang="ja-JP" altLang="en-US"/>
        </a:p>
      </dgm:t>
    </dgm:pt>
    <dgm:pt modelId="{BB204432-5270-4A01-8CE2-7B2EBF855DDF}" type="pres">
      <dgm:prSet presAssocID="{E5E6B708-868F-4696-97CA-945ED43F3B0F}" presName="Name0" presStyleCnt="0">
        <dgm:presLayoutVars>
          <dgm:dir/>
          <dgm:animLvl val="lvl"/>
          <dgm:resizeHandles val="exact"/>
        </dgm:presLayoutVars>
      </dgm:prSet>
      <dgm:spPr/>
    </dgm:pt>
    <dgm:pt modelId="{62BE318B-D93F-4A9F-B8B5-C174926E0419}" type="pres">
      <dgm:prSet presAssocID="{92961F1E-694F-49CE-9C2A-7D19C6F8175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5B0C56-8840-4715-991F-E1D89EFE5566}" type="pres">
      <dgm:prSet presAssocID="{39FB9381-3569-48B4-B29E-6CFDADCA19BD}" presName="parTxOnlySpace" presStyleCnt="0"/>
      <dgm:spPr/>
    </dgm:pt>
    <dgm:pt modelId="{4382648B-A5EC-4E4C-AF18-6F404F5FD5A8}" type="pres">
      <dgm:prSet presAssocID="{C3731C99-D4AC-4001-9BA3-1B042D840CF3}" presName="parTxOnly" presStyleLbl="node1" presStyleIdx="1" presStyleCnt="3" custScaleX="118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9DFC6E-A06B-46EB-A7B2-C88B7FD8DC96}" type="pres">
      <dgm:prSet presAssocID="{78C92DB2-7377-4E87-BE3C-298F505C8167}" presName="parTxOnlySpace" presStyleCnt="0"/>
      <dgm:spPr/>
    </dgm:pt>
    <dgm:pt modelId="{A328902A-F295-483E-912D-973739B7F36F}" type="pres">
      <dgm:prSet presAssocID="{E5E4F707-9F73-42AA-A3AC-DFC4C1547CC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B4A205-D5BB-4E70-AB11-882AF08F072F}" srcId="{E5E6B708-868F-4696-97CA-945ED43F3B0F}" destId="{92961F1E-694F-49CE-9C2A-7D19C6F81754}" srcOrd="0" destOrd="0" parTransId="{6902CED1-DA6F-4188-9770-1A6A22589DBB}" sibTransId="{39FB9381-3569-48B4-B29E-6CFDADCA19BD}"/>
    <dgm:cxn modelId="{33102F2C-D8C9-48A2-81B0-D666F007FD12}" type="presOf" srcId="{E5E6B708-868F-4696-97CA-945ED43F3B0F}" destId="{BB204432-5270-4A01-8CE2-7B2EBF855DDF}" srcOrd="0" destOrd="0" presId="urn:microsoft.com/office/officeart/2005/8/layout/chevron1"/>
    <dgm:cxn modelId="{AA16DC13-AFCC-42EC-BE50-55C8FC2C53D5}" type="presOf" srcId="{92961F1E-694F-49CE-9C2A-7D19C6F81754}" destId="{62BE318B-D93F-4A9F-B8B5-C174926E0419}" srcOrd="0" destOrd="0" presId="urn:microsoft.com/office/officeart/2005/8/layout/chevron1"/>
    <dgm:cxn modelId="{E62D0693-EAB6-497C-A39B-C8023813F78D}" srcId="{E5E6B708-868F-4696-97CA-945ED43F3B0F}" destId="{C3731C99-D4AC-4001-9BA3-1B042D840CF3}" srcOrd="1" destOrd="0" parTransId="{C53B1CF1-CD49-4D5E-898F-9AC85B50C7E5}" sibTransId="{78C92DB2-7377-4E87-BE3C-298F505C8167}"/>
    <dgm:cxn modelId="{B8B39AEF-58C2-4D96-8821-BA329C074C16}" srcId="{E5E6B708-868F-4696-97CA-945ED43F3B0F}" destId="{E5E4F707-9F73-42AA-A3AC-DFC4C1547CC2}" srcOrd="2" destOrd="0" parTransId="{5D0A83FB-DF5B-4AA7-AE19-920F176B9170}" sibTransId="{E93EE240-8DC0-4C71-ABBF-B9A091AFA21D}"/>
    <dgm:cxn modelId="{BFECCFBA-2BDF-4B02-B844-C4C1059940CB}" type="presOf" srcId="{C3731C99-D4AC-4001-9BA3-1B042D840CF3}" destId="{4382648B-A5EC-4E4C-AF18-6F404F5FD5A8}" srcOrd="0" destOrd="0" presId="urn:microsoft.com/office/officeart/2005/8/layout/chevron1"/>
    <dgm:cxn modelId="{06B43778-B38E-42EF-967A-1B0688351341}" type="presOf" srcId="{E5E4F707-9F73-42AA-A3AC-DFC4C1547CC2}" destId="{A328902A-F295-483E-912D-973739B7F36F}" srcOrd="0" destOrd="0" presId="urn:microsoft.com/office/officeart/2005/8/layout/chevron1"/>
    <dgm:cxn modelId="{37E6D269-5C7A-4643-B52B-C8355FDF000D}" type="presParOf" srcId="{BB204432-5270-4A01-8CE2-7B2EBF855DDF}" destId="{62BE318B-D93F-4A9F-B8B5-C174926E0419}" srcOrd="0" destOrd="0" presId="urn:microsoft.com/office/officeart/2005/8/layout/chevron1"/>
    <dgm:cxn modelId="{CA82FB41-E77A-4CE1-B599-153EA251E291}" type="presParOf" srcId="{BB204432-5270-4A01-8CE2-7B2EBF855DDF}" destId="{8F5B0C56-8840-4715-991F-E1D89EFE5566}" srcOrd="1" destOrd="0" presId="urn:microsoft.com/office/officeart/2005/8/layout/chevron1"/>
    <dgm:cxn modelId="{8C34D3A8-353E-49ED-8705-B06F7C127960}" type="presParOf" srcId="{BB204432-5270-4A01-8CE2-7B2EBF855DDF}" destId="{4382648B-A5EC-4E4C-AF18-6F404F5FD5A8}" srcOrd="2" destOrd="0" presId="urn:microsoft.com/office/officeart/2005/8/layout/chevron1"/>
    <dgm:cxn modelId="{A4983301-7445-4DBA-BC02-E40CA6071CA3}" type="presParOf" srcId="{BB204432-5270-4A01-8CE2-7B2EBF855DDF}" destId="{849DFC6E-A06B-46EB-A7B2-C88B7FD8DC96}" srcOrd="3" destOrd="0" presId="urn:microsoft.com/office/officeart/2005/8/layout/chevron1"/>
    <dgm:cxn modelId="{53C58D12-A8DA-4FDD-BC13-25C3007882E8}" type="presParOf" srcId="{BB204432-5270-4A01-8CE2-7B2EBF855DDF}" destId="{A328902A-F295-483E-912D-973739B7F36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308F8-DCFC-4131-A783-7D178A1B8FC3}" type="datetimeFigureOut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F009-373B-4217-A4FB-A044D9317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55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674C4-D8B6-46ED-943B-08BF7152177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27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78EA-C10B-4733-8A72-D7054CFAF44A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86B7-97C8-43E9-BC31-B91D022167B9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F682-6E06-4A28-BD6E-E72AC98F54C8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590F-56D7-4154-A771-1192CE95528B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D09B-757B-410D-A141-E66140B21284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702-8A3F-4AFF-B140-FA5A40C67036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8927-AF6A-4B62-9087-66D15200087B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ADF8-9B6C-4D24-B47A-62E897BA88E4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05D3-17CF-492A-AA9A-6678664A66DC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B255-11CE-4A73-8517-D534B7323E1D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26D5-5BF1-4BEC-94EF-874F8A6BC8CE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0E2CB9-4E0A-476E-9B57-446E86FAF6E8}" type="datetime1">
              <a:rPr kumimoji="1" lang="ja-JP" altLang="en-US" smtClean="0"/>
              <a:t>2013/6/16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05CF0D-5C87-4231-A731-06B3CF6BD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草原朝日　1600 x 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4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263691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latin typeface="+mn-ea"/>
              </a:rPr>
              <a:t>廃材がケニアを変える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東京工業大学無機材料工学科学部３年</a:t>
            </a:r>
            <a:r>
              <a:rPr lang="ja-JP" altLang="en-US" dirty="0"/>
              <a:t>　</a:t>
            </a:r>
            <a:r>
              <a:rPr lang="ja-JP" altLang="en-US" dirty="0" smtClean="0"/>
              <a:t>畑井　丈虎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5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146" name="Picture 2" descr="C:\Users\taketora\Documents\20120916\P100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55576" y="1556792"/>
            <a:ext cx="7377473" cy="954107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メンバーの一人がソーラーランタンの調査員として</a:t>
            </a:r>
            <a:r>
              <a:rPr lang="ja-JP" altLang="en-US" sz="2800" dirty="0" smtClean="0"/>
              <a:t>８か月間ケニアへ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569" y="4073634"/>
            <a:ext cx="3960440" cy="1815882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貧困問題</a:t>
            </a:r>
            <a:r>
              <a:rPr lang="ja-JP" altLang="en-US" sz="2800" dirty="0" smtClean="0"/>
              <a:t>や料理中に発生する大量のガスによる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健康問題</a:t>
            </a:r>
            <a:r>
              <a:rPr lang="ja-JP" altLang="en-US" sz="2800" dirty="0" smtClean="0"/>
              <a:t>を目の当たりにし、活動を始める</a:t>
            </a:r>
            <a:endParaRPr kumimoji="1" lang="ja-JP" alt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8195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098" name="Picture 2" descr="https://fbcdn-sphotos-d-a.akamaihd.net/hphotos-ak-ash3/72508_331730976950406_3170567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5" y="475564"/>
            <a:ext cx="2132281" cy="22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f-a.akamaihd.net/hphotos-ak-ash3/575623_308346979278491_13474140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63" y="475565"/>
            <a:ext cx="2204466" cy="22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h-a.akamaihd.net/hphotos-ak-ash3/544068_547206418643743_18245421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02" y="472396"/>
            <a:ext cx="2412420" cy="2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bcdn-sphotos-h-a.akamaihd.net/hphotos-ak-prn1/v/993757_611332615552857_511554895_n.jpg?oh=7c5cf56a1bdc60f9f508f4d5a51fe889&amp;oe=51BD7FCC&amp;__gda__=1371367613_e22b771e5ab46afd7e79dddd273f70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1" y="3427776"/>
            <a:ext cx="1720269" cy="22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32" y="3395115"/>
            <a:ext cx="1776085" cy="235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https://fbcdn-sphotos-h-a.akamaihd.net/hphotos-ak-prn2/v/974831_127015717505225_1671029128_n.jpg?oh=2384c98921129b8b0ef5ee079b7b6e60&amp;oe=51BD62DB&amp;__gda__=1371352631_94ad7b4b7f5853142e0620121759b28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24" y="3331823"/>
            <a:ext cx="1729975" cy="22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4341" y="2715129"/>
            <a:ext cx="161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畑井　丈虎</a:t>
            </a:r>
            <a:endParaRPr kumimoji="1" lang="en-US" altLang="ja-JP" dirty="0" smtClean="0"/>
          </a:p>
          <a:p>
            <a:r>
              <a:rPr lang="ja-JP" altLang="en-US" dirty="0"/>
              <a:t>無機</a:t>
            </a:r>
            <a:r>
              <a:rPr lang="ja-JP" altLang="en-US" dirty="0" smtClean="0"/>
              <a:t>材料３年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62053" y="2737602"/>
            <a:ext cx="157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祖田　真志</a:t>
            </a:r>
            <a:endParaRPr kumimoji="1" lang="en-US" altLang="ja-JP" dirty="0" smtClean="0"/>
          </a:p>
          <a:p>
            <a:r>
              <a:rPr lang="ja-JP" altLang="en-US" dirty="0"/>
              <a:t>国際</a:t>
            </a:r>
            <a:r>
              <a:rPr lang="ja-JP" altLang="en-US" dirty="0" smtClean="0"/>
              <a:t>開発４年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1552" y="2715128"/>
            <a:ext cx="184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D.Tugu</a:t>
            </a:r>
            <a:endParaRPr kumimoji="1" lang="en-US" altLang="ja-JP" dirty="0" smtClean="0"/>
          </a:p>
          <a:p>
            <a:r>
              <a:rPr lang="ja-JP" altLang="en-US" dirty="0"/>
              <a:t>有機</a:t>
            </a:r>
            <a:r>
              <a:rPr lang="ja-JP" altLang="en-US" dirty="0" smtClean="0"/>
              <a:t>材料３年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4341" y="5877272"/>
            <a:ext cx="205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黒川　輝</a:t>
            </a:r>
            <a:endParaRPr kumimoji="1" lang="en-US" altLang="ja-JP" dirty="0" smtClean="0"/>
          </a:p>
          <a:p>
            <a:r>
              <a:rPr lang="ja-JP" altLang="en-US" dirty="0"/>
              <a:t>応用</a:t>
            </a:r>
            <a:r>
              <a:rPr lang="ja-JP" altLang="en-US" dirty="0" smtClean="0"/>
              <a:t>科学３年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250" y="5864275"/>
            <a:ext cx="189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澤村　新之介</a:t>
            </a:r>
            <a:endParaRPr kumimoji="1" lang="en-US" altLang="ja-JP" dirty="0" smtClean="0"/>
          </a:p>
          <a:p>
            <a:r>
              <a:rPr lang="ja-JP" altLang="en-US" dirty="0"/>
              <a:t>国際</a:t>
            </a:r>
            <a:r>
              <a:rPr lang="ja-JP" altLang="en-US" dirty="0" smtClean="0"/>
              <a:t>開発２年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04889" y="5725776"/>
            <a:ext cx="184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辻　陽平</a:t>
            </a:r>
            <a:endParaRPr kumimoji="1" lang="en-US" altLang="ja-JP" dirty="0" smtClean="0"/>
          </a:p>
          <a:p>
            <a:r>
              <a:rPr lang="ja-JP" altLang="en-US" dirty="0" smtClean="0"/>
              <a:t>理学部物理学科志望１年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3787" y="548680"/>
            <a:ext cx="3816424" cy="70788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健康問題の原因</a:t>
            </a:r>
            <a:endParaRPr kumimoji="1" lang="ja-JP" altLang="en-US" sz="4000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188233292"/>
              </p:ext>
            </p:extLst>
          </p:nvPr>
        </p:nvGraphicFramePr>
        <p:xfrm>
          <a:off x="575555" y="404664"/>
          <a:ext cx="79928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Users\Takuro\Desktop\Life series\Life in Japan\seminar\bop lab\photo\Resized\PB271725.jpg"/>
          <p:cNvPicPr>
            <a:picLocks noChangeAspect="1" noChangeArrowheads="1"/>
          </p:cNvPicPr>
          <p:nvPr/>
        </p:nvPicPr>
        <p:blipFill>
          <a:blip r:embed="rId7" cstate="print"/>
          <a:srcRect r="1575"/>
          <a:stretch>
            <a:fillRect/>
          </a:stretch>
        </p:blipFill>
        <p:spPr bwMode="auto">
          <a:xfrm>
            <a:off x="539552" y="3068960"/>
            <a:ext cx="2551461" cy="1944216"/>
          </a:xfrm>
          <a:prstGeom prst="rect">
            <a:avLst/>
          </a:prstGeom>
          <a:noFill/>
        </p:spPr>
      </p:pic>
      <p:pic>
        <p:nvPicPr>
          <p:cNvPr id="9" name="Picture 2" descr="https://lh5.googleusercontent.com/-F_U2Ekx2voQ/TM7uXO76P6I/AAAAAAAABpY/syvSnmQS-Iw/s640/PA2902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783" y="3068960"/>
            <a:ext cx="2592288" cy="1944216"/>
          </a:xfrm>
          <a:prstGeom prst="rect">
            <a:avLst/>
          </a:prstGeom>
          <a:noFill/>
        </p:spPr>
      </p:pic>
      <p:pic>
        <p:nvPicPr>
          <p:cNvPr id="10" name="Picture 10" descr="http://www.abysshr.com/fan01.jpg"/>
          <p:cNvPicPr>
            <a:picLocks noChangeAspect="1" noChangeArrowheads="1"/>
          </p:cNvPicPr>
          <p:nvPr/>
        </p:nvPicPr>
        <p:blipFill>
          <a:blip r:embed="rId9" cstate="print"/>
          <a:srcRect t="8044" r="22561" b="3471"/>
          <a:stretch>
            <a:fillRect/>
          </a:stretch>
        </p:blipFill>
        <p:spPr bwMode="auto">
          <a:xfrm>
            <a:off x="6012160" y="3068960"/>
            <a:ext cx="2386082" cy="1944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VUeV3GtXJ_E/UUra89iw1iI/AAAAAAAAR9c/v6FNRi0FxV8/s1600/P114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69269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農業廃材原料の炭に着目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543" y="198884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・廃材を使用するので、安くできる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endParaRPr kumimoji="1" lang="en-US" altLang="ja-JP" sz="4000" dirty="0" smtClean="0">
              <a:solidFill>
                <a:schemeClr val="bg1"/>
              </a:solidFill>
            </a:endParaRPr>
          </a:p>
          <a:p>
            <a:r>
              <a:rPr lang="ja-JP" altLang="en-US" sz="4000" dirty="0" smtClean="0">
                <a:solidFill>
                  <a:schemeClr val="bg1"/>
                </a:solidFill>
              </a:rPr>
              <a:t>・現地に廃材が沢山あるので、継続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r>
              <a:rPr lang="ja-JP" altLang="en-US" sz="4000" dirty="0">
                <a:solidFill>
                  <a:schemeClr val="bg1"/>
                </a:solidFill>
              </a:rPr>
              <a:t>　</a:t>
            </a:r>
            <a:r>
              <a:rPr lang="ja-JP" altLang="en-US" sz="4000" dirty="0" smtClean="0">
                <a:solidFill>
                  <a:schemeClr val="bg1"/>
                </a:solidFill>
              </a:rPr>
              <a:t>的に普及できる</a:t>
            </a:r>
            <a:endParaRPr lang="en-US" altLang="ja-JP" sz="4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4" descr="C:\Users\Takuro\Desktop\Resized\IMG_5104.jpg"/>
          <p:cNvPicPr>
            <a:picLocks noChangeAspect="1" noChangeArrowheads="1"/>
          </p:cNvPicPr>
          <p:nvPr/>
        </p:nvPicPr>
        <p:blipFill>
          <a:blip r:embed="rId3" cstate="print"/>
          <a:srcRect l="15120" t="19135" r="30226"/>
          <a:stretch>
            <a:fillRect/>
          </a:stretch>
        </p:blipFill>
        <p:spPr bwMode="auto">
          <a:xfrm>
            <a:off x="5258488" y="3933056"/>
            <a:ext cx="3408999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１．ケニアってどんなところ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．活動背景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/>
              <a:t>３</a:t>
            </a:r>
            <a:r>
              <a:rPr kumimoji="1" lang="ja-JP" altLang="en-US" sz="2800" dirty="0" smtClean="0"/>
              <a:t>．農業廃材原料の炭の作製活動</a:t>
            </a:r>
            <a:endParaRPr kumimoji="1" lang="en-US" altLang="ja-JP" sz="2800" dirty="0" smtClean="0"/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４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．農業廃材原料の炭の普及活動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５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．今後の活動予定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．未来へ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78148" y="26064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廃材の種類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1247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トウモロコシの芯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8521" y="11247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サトウキビの搾りカス</a:t>
            </a:r>
            <a:endParaRPr kumimoji="1" lang="ja-JP" altLang="en-US" sz="2800" dirty="0"/>
          </a:p>
        </p:txBody>
      </p:sp>
      <p:pic>
        <p:nvPicPr>
          <p:cNvPr id="1026" name="Picture 2" descr="イメージ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060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4" y="1772815"/>
            <a:ext cx="3816425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5641" y="486916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・炭化しやすい</a:t>
            </a:r>
            <a:endParaRPr lang="en-US" altLang="ja-JP" sz="2800" dirty="0" smtClean="0"/>
          </a:p>
          <a:p>
            <a:r>
              <a:rPr lang="ja-JP" altLang="en-US" sz="2800" dirty="0" smtClean="0"/>
              <a:t>・収穫時期が年に２回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・村での生産量が多い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2497" y="4869159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・炭化しにくい</a:t>
            </a:r>
            <a:endParaRPr lang="en-US" altLang="ja-JP" sz="2800" dirty="0" smtClean="0"/>
          </a:p>
          <a:p>
            <a:r>
              <a:rPr lang="ja-JP" altLang="en-US" sz="2800" dirty="0" smtClean="0"/>
              <a:t>・収穫時期が年中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・かなり安い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936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Picture 2" descr="C:\Users\Takuro\Desktop\炭の作り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2284"/>
            <a:ext cx="9144000" cy="575310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295636" y="26064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農業廃材原料の炭の作り方</a:t>
            </a:r>
            <a:endParaRPr kumimoji="1" lang="ja-JP" altLang="en-US" sz="40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483768" y="2636912"/>
            <a:ext cx="648072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84068" y="2636912"/>
            <a:ext cx="648072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960204" y="5445224"/>
            <a:ext cx="648072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373641" y="5445237"/>
            <a:ext cx="648072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2807804" y="3501008"/>
            <a:ext cx="3564396" cy="1008112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1520" y="1340768"/>
            <a:ext cx="1368152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①乾燥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2212" y="1340768"/>
            <a:ext cx="126014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②炭化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4149080"/>
            <a:ext cx="237626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③クラッシュ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4240" y="6204213"/>
            <a:ext cx="234026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④</a:t>
            </a:r>
            <a:r>
              <a:rPr kumimoji="1" lang="ja-JP" altLang="en-US" sz="2800" dirty="0" smtClean="0"/>
              <a:t>コンプレス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2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農業廃材原料の炭の品質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39709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【</a:t>
            </a:r>
            <a:r>
              <a:rPr kumimoji="1" lang="ja-JP" altLang="en-US" sz="2800" dirty="0" smtClean="0"/>
              <a:t>現地のレストランシェフ</a:t>
            </a:r>
            <a:r>
              <a:rPr kumimoji="1" lang="en-US" altLang="ja-JP" sz="2800" dirty="0" smtClean="0"/>
              <a:t>】</a:t>
            </a:r>
          </a:p>
          <a:p>
            <a:r>
              <a:rPr lang="ja-JP" altLang="en-US" sz="2800" dirty="0" smtClean="0"/>
              <a:t>・燃焼時間、火力共に十分</a:t>
            </a:r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ja-JP" altLang="en-US" sz="2800" dirty="0" smtClean="0">
                <a:solidFill>
                  <a:srgbClr val="FF0000"/>
                </a:solidFill>
              </a:rPr>
              <a:t>煙が少ない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/>
              <a:t>・</a:t>
            </a:r>
            <a:r>
              <a:rPr lang="ja-JP" altLang="en-US" sz="2800" dirty="0" smtClean="0">
                <a:solidFill>
                  <a:schemeClr val="tx2"/>
                </a:solidFill>
              </a:rPr>
              <a:t>着火、強度に問題がある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356992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【</a:t>
            </a:r>
            <a:r>
              <a:rPr kumimoji="1" lang="ja-JP" altLang="en-US" sz="2800" dirty="0" smtClean="0"/>
              <a:t>日本人の炭の専門家</a:t>
            </a:r>
            <a:r>
              <a:rPr kumimoji="1" lang="en-US" altLang="ja-JP" sz="2800" dirty="0" smtClean="0"/>
              <a:t>】</a:t>
            </a:r>
          </a:p>
          <a:p>
            <a:r>
              <a:rPr lang="ja-JP" altLang="en-US" sz="2800" dirty="0" smtClean="0"/>
              <a:t>・分析の結果、灰分が多く燃料として充分使える</a:t>
            </a:r>
            <a:endParaRPr lang="en-US" altLang="ja-JP" sz="2800" dirty="0" smtClean="0"/>
          </a:p>
          <a:p>
            <a:r>
              <a:rPr lang="ja-JP" altLang="en-US" sz="2800" dirty="0" smtClean="0"/>
              <a:t>・燃焼時間、火力共に十分</a:t>
            </a:r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ja-JP" altLang="en-US" sz="2800" dirty="0" smtClean="0">
                <a:solidFill>
                  <a:schemeClr val="tx2"/>
                </a:solidFill>
              </a:rPr>
              <a:t>強度に問題がある</a:t>
            </a:r>
            <a:endParaRPr lang="en-US" altLang="ja-JP" sz="2800" dirty="0" smtClean="0">
              <a:solidFill>
                <a:schemeClr val="tx2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344934" y="562524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7744" y="522920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クラッシュが甘く、炭の粒が大きいことが原因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30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4766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生産ラインの問題点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0818" y="1772816"/>
            <a:ext cx="7763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①</a:t>
            </a:r>
            <a:r>
              <a:rPr kumimoji="1" lang="ja-JP" altLang="en-US" sz="2800" dirty="0" smtClean="0"/>
              <a:t>クラッシャーの精度が悪い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→大田区の町工場と共同開発中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/>
              <a:t>②</a:t>
            </a:r>
            <a:r>
              <a:rPr lang="ja-JP" altLang="en-US" sz="2800" dirty="0" smtClean="0"/>
              <a:t>コンプレスの過程で時間のロスが多い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→新たなコンプレッサーの図案作成中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/>
              <a:t>③</a:t>
            </a:r>
            <a:r>
              <a:rPr kumimoji="1" lang="ja-JP" altLang="en-US" sz="2800" dirty="0" smtClean="0"/>
              <a:t>サトウキビなどの繊維が細い廃材の炭化効率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→考案中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V 字形矢印 2"/>
          <p:cNvSpPr/>
          <p:nvPr/>
        </p:nvSpPr>
        <p:spPr>
          <a:xfrm>
            <a:off x="179512" y="2824425"/>
            <a:ext cx="8818816" cy="120914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円/楕円 3"/>
          <p:cNvSpPr/>
          <p:nvPr/>
        </p:nvSpPr>
        <p:spPr>
          <a:xfrm>
            <a:off x="4232603" y="3181322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円/楕円 4"/>
          <p:cNvSpPr/>
          <p:nvPr/>
        </p:nvSpPr>
        <p:spPr>
          <a:xfrm>
            <a:off x="7283465" y="3181319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円/楕円 5"/>
          <p:cNvSpPr/>
          <p:nvPr/>
        </p:nvSpPr>
        <p:spPr>
          <a:xfrm>
            <a:off x="1371994" y="3216876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テキスト ボックス 6"/>
          <p:cNvSpPr txBox="1"/>
          <p:nvPr/>
        </p:nvSpPr>
        <p:spPr>
          <a:xfrm>
            <a:off x="1741546" y="908720"/>
            <a:ext cx="611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生産ラインの今後の展望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230021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2013</a:t>
            </a:r>
            <a:r>
              <a:rPr kumimoji="1" lang="ja-JP" altLang="en-US" sz="2800" dirty="0" smtClean="0"/>
              <a:t>年夏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4999" y="230021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r>
              <a:rPr lang="ja-JP" altLang="en-US" sz="2800" dirty="0"/>
              <a:t>春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5039" y="230120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年夏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7190" y="403357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新クラッシャー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の導入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7864" y="403357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新コンプレッサーの導入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5039" y="4033570"/>
            <a:ext cx="2009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サトウキビの炭化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１．ケニアってどんなところ</a:t>
            </a:r>
            <a:endParaRPr kumimoji="1" lang="en-US" altLang="ja-JP" sz="2800" dirty="0" smtClean="0"/>
          </a:p>
          <a:p>
            <a:r>
              <a:rPr lang="ja-JP" altLang="en-US" sz="2800" dirty="0"/>
              <a:t>２</a:t>
            </a:r>
            <a:r>
              <a:rPr lang="ja-JP" altLang="en-US" sz="2800" dirty="0" smtClean="0"/>
              <a:t>．活動背景</a:t>
            </a:r>
            <a:endParaRPr lang="en-US" altLang="ja-JP" sz="2800" dirty="0" smtClean="0"/>
          </a:p>
          <a:p>
            <a:r>
              <a:rPr kumimoji="1" lang="ja-JP" altLang="en-US" sz="2800" dirty="0"/>
              <a:t>３</a:t>
            </a:r>
            <a:r>
              <a:rPr kumimoji="1" lang="ja-JP" altLang="en-US" sz="2800" dirty="0" smtClean="0"/>
              <a:t>．農業廃材原料の炭の作製活動</a:t>
            </a:r>
            <a:endParaRPr kumimoji="1" lang="en-US" altLang="ja-JP" sz="2800" dirty="0" smtClean="0"/>
          </a:p>
          <a:p>
            <a:r>
              <a:rPr lang="ja-JP" altLang="en-US" sz="2800" dirty="0"/>
              <a:t>４</a:t>
            </a:r>
            <a:r>
              <a:rPr lang="ja-JP" altLang="en-US" sz="2800" dirty="0" smtClean="0"/>
              <a:t>．農業廃材原料の炭の普及活動</a:t>
            </a:r>
            <a:endParaRPr lang="en-US" altLang="ja-JP" sz="2800" dirty="0" smtClean="0"/>
          </a:p>
          <a:p>
            <a:r>
              <a:rPr kumimoji="1" lang="ja-JP" altLang="en-US" sz="2800" dirty="0"/>
              <a:t>５</a:t>
            </a:r>
            <a:r>
              <a:rPr kumimoji="1" lang="ja-JP" altLang="en-US" sz="2800" dirty="0" smtClean="0"/>
              <a:t>．今後の活動予定</a:t>
            </a:r>
            <a:endParaRPr kumimoji="1" lang="en-US" altLang="ja-JP" sz="2800" dirty="0" smtClean="0"/>
          </a:p>
          <a:p>
            <a:r>
              <a:rPr lang="ja-JP" altLang="en-US" sz="2800" dirty="0"/>
              <a:t>６</a:t>
            </a:r>
            <a:r>
              <a:rPr lang="ja-JP" altLang="en-US" sz="2800" dirty="0" smtClean="0"/>
              <a:t>．未来へ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１．ケニアってどんなところ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．活動背景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３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．農業廃材原料の炭の作製活動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/>
              <a:t>４</a:t>
            </a:r>
            <a:r>
              <a:rPr lang="ja-JP" altLang="en-US" sz="2800" dirty="0" smtClean="0"/>
              <a:t>．農業廃材原料の炭の普及活動</a:t>
            </a:r>
            <a:endParaRPr lang="en-US" altLang="ja-JP" sz="2800" dirty="0" smtClean="0"/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５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．今後の活動予定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．未来へ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持続的</a:t>
            </a:r>
            <a:r>
              <a:rPr lang="ja-JP" altLang="en-US" sz="4000" dirty="0" smtClean="0"/>
              <a:t>普及のために会社設立</a:t>
            </a:r>
            <a:endParaRPr kumimoji="1" lang="ja-JP" altLang="en-US" sz="4000" dirty="0"/>
          </a:p>
        </p:txBody>
      </p:sp>
      <p:pic>
        <p:nvPicPr>
          <p:cNvPr id="4" name="Picture 3" descr="C:\Users\Takuro\Desktop\Resized\IMG_4850.jpg"/>
          <p:cNvPicPr>
            <a:picLocks noChangeAspect="1" noChangeArrowheads="1"/>
          </p:cNvPicPr>
          <p:nvPr/>
        </p:nvPicPr>
        <p:blipFill>
          <a:blip r:embed="rId2" cstate="print"/>
          <a:srcRect l="3152" t="14699" r="6293"/>
          <a:stretch>
            <a:fillRect/>
          </a:stretch>
        </p:blipFill>
        <p:spPr bwMode="auto">
          <a:xfrm>
            <a:off x="90459" y="1328574"/>
            <a:ext cx="4131981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 t="8711" r="18421" b="15789"/>
          <a:stretch>
            <a:fillRect/>
          </a:stretch>
        </p:blipFill>
        <p:spPr bwMode="auto">
          <a:xfrm>
            <a:off x="90458" y="3920861"/>
            <a:ext cx="4131981" cy="2868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772877" y="414908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メンバー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現地のケニア人２人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東工大生６人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1716777"/>
            <a:ext cx="364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社名</a:t>
            </a:r>
            <a:endParaRPr lang="en-US" altLang="ja-JP" sz="2800" dirty="0" smtClean="0"/>
          </a:p>
          <a:p>
            <a:r>
              <a:rPr lang="en-US" altLang="ja-JP" sz="2800" dirty="0" smtClean="0"/>
              <a:t>Community </a:t>
            </a:r>
          </a:p>
          <a:p>
            <a:r>
              <a:rPr lang="en-US" altLang="ja-JP" sz="2800" dirty="0" smtClean="0"/>
              <a:t>Energy Efficiency Initiative(CEEI)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56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6747" y="6926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VISION</a:t>
            </a:r>
            <a:r>
              <a:rPr kumimoji="1" lang="ja-JP" altLang="en-US" sz="4000" dirty="0" smtClean="0"/>
              <a:t>と</a:t>
            </a:r>
            <a:r>
              <a:rPr kumimoji="1" lang="en-US" altLang="ja-JP" sz="4000" dirty="0" smtClean="0"/>
              <a:t>MISSION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634" y="206084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【VISION】</a:t>
            </a:r>
          </a:p>
          <a:p>
            <a:r>
              <a:rPr lang="ja-JP" altLang="en-US" sz="2800" dirty="0"/>
              <a:t>現地に</a:t>
            </a:r>
            <a:r>
              <a:rPr lang="ja-JP" altLang="en-US" sz="2800" dirty="0" smtClean="0"/>
              <a:t>ある材料を利用し、ケニア人の</a:t>
            </a:r>
            <a:r>
              <a:rPr lang="ja-JP" altLang="en-US" sz="2800" dirty="0" smtClean="0">
                <a:solidFill>
                  <a:srgbClr val="FF0000"/>
                </a:solidFill>
              </a:rPr>
              <a:t>健康問題改善</a:t>
            </a:r>
            <a:r>
              <a:rPr lang="ja-JP" altLang="en-US" sz="2800" dirty="0" smtClean="0"/>
              <a:t>と</a:t>
            </a:r>
            <a:r>
              <a:rPr lang="ja-JP" altLang="en-US" sz="2800" dirty="0" smtClean="0">
                <a:solidFill>
                  <a:srgbClr val="FF0000"/>
                </a:solidFill>
              </a:rPr>
              <a:t>生活水準の向上</a:t>
            </a:r>
            <a:r>
              <a:rPr lang="ja-JP" altLang="en-US" sz="2800" dirty="0" smtClean="0"/>
              <a:t>を目指す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4634" y="40770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【MISSION】</a:t>
            </a:r>
          </a:p>
          <a:p>
            <a:r>
              <a:rPr lang="ja-JP" altLang="en-US" sz="2800" dirty="0"/>
              <a:t>持続的</a:t>
            </a:r>
            <a:r>
              <a:rPr lang="ja-JP" altLang="en-US" sz="2800" dirty="0" smtClean="0"/>
              <a:t>に</a:t>
            </a:r>
            <a:r>
              <a:rPr lang="ja-JP" altLang="en-US" sz="2800" dirty="0" smtClean="0">
                <a:solidFill>
                  <a:srgbClr val="FF0000"/>
                </a:solidFill>
              </a:rPr>
              <a:t>安価な農業廃材原料の炭</a:t>
            </a:r>
            <a:r>
              <a:rPr lang="ja-JP" altLang="en-US" sz="2800" dirty="0" smtClean="0"/>
              <a:t>を普及させる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938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5776" y="26064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ビジネスモデル</a:t>
            </a:r>
            <a:endParaRPr kumimoji="1" lang="ja-JP" altLang="en-US" sz="4000" dirty="0"/>
          </a:p>
        </p:txBody>
      </p:sp>
      <p:sp>
        <p:nvSpPr>
          <p:cNvPr id="4" name="円/楕円 3"/>
          <p:cNvSpPr/>
          <p:nvPr/>
        </p:nvSpPr>
        <p:spPr>
          <a:xfrm>
            <a:off x="3491880" y="3177819"/>
            <a:ext cx="2232248" cy="1728192"/>
          </a:xfrm>
          <a:prstGeom prst="ellips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588224" y="1370843"/>
            <a:ext cx="2232248" cy="1728192"/>
          </a:xfrm>
          <a:prstGeom prst="ellips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8433" y="1484784"/>
            <a:ext cx="2232248" cy="1728192"/>
          </a:xfrm>
          <a:prstGeom prst="ellips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0342" y="381113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廃材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226902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炭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6236" y="197332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レストラン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37170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CEEI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90501" y="20506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村人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05643" y="230086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炭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224" y="3717032"/>
            <a:ext cx="111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お金</a:t>
            </a:r>
            <a:endParaRPr kumimoji="1" lang="ja-JP" altLang="en-US" sz="28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2699792" y="2636912"/>
            <a:ext cx="1008112" cy="576064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5508104" y="2573828"/>
            <a:ext cx="936104" cy="783164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114398" y="3356992"/>
            <a:ext cx="1089450" cy="62165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5892987" y="3171036"/>
            <a:ext cx="900100" cy="7121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014776" y="5229200"/>
            <a:ext cx="7469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村人は貧困層なので、普及のために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炭をただで配り</a:t>
            </a:r>
            <a:r>
              <a:rPr kumimoji="1" lang="ja-JP" altLang="en-US" sz="2800" dirty="0" smtClean="0"/>
              <a:t>、利益はレストランから得る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91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3326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競合分析</a:t>
            </a:r>
            <a:endParaRPr kumimoji="1" lang="ja-JP" altLang="en-US" sz="4000" dirty="0"/>
          </a:p>
        </p:txBody>
      </p:sp>
      <p:pic>
        <p:nvPicPr>
          <p:cNvPr id="5" name="Picture 3" descr="C:\Users\Takuro\Desktop\Resized\P1000484.jpg"/>
          <p:cNvPicPr>
            <a:picLocks noChangeAspect="1" noChangeArrowheads="1"/>
          </p:cNvPicPr>
          <p:nvPr/>
        </p:nvPicPr>
        <p:blipFill>
          <a:blip r:embed="rId2" cstate="print"/>
          <a:srcRect l="24312" r="20642"/>
          <a:stretch>
            <a:fillRect/>
          </a:stretch>
        </p:blipFill>
        <p:spPr bwMode="auto">
          <a:xfrm>
            <a:off x="467544" y="1412776"/>
            <a:ext cx="2336749" cy="2385744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467544" y="1412776"/>
            <a:ext cx="7992888" cy="238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5" descr="http://mokutan.web.fc2.com/exami/image/Laos_katch-006.jpg"/>
          <p:cNvPicPr>
            <a:picLocks noChangeAspect="1" noChangeArrowheads="1"/>
          </p:cNvPicPr>
          <p:nvPr/>
        </p:nvPicPr>
        <p:blipFill>
          <a:blip r:embed="rId3" cstate="print"/>
          <a:srcRect l="14757" t="8312" r="12516" b="11342"/>
          <a:stretch>
            <a:fillRect/>
          </a:stretch>
        </p:blipFill>
        <p:spPr bwMode="auto">
          <a:xfrm>
            <a:off x="467544" y="4022723"/>
            <a:ext cx="2376264" cy="2246768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461904" y="4022723"/>
            <a:ext cx="7992888" cy="2246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1482263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農業廃材原料の炭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＜火力＞　十分料理ができる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＜燃焼時間＞１．５ｈ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＜強度＞もろい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＜着火＞着火しにくい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＜コスト＞５０ </a:t>
            </a:r>
            <a:r>
              <a:rPr lang="en-US" altLang="ja-JP" sz="2400" dirty="0" smtClean="0"/>
              <a:t>kg </a:t>
            </a:r>
            <a:r>
              <a:rPr lang="ja-JP" altLang="en-US" sz="2400" dirty="0"/>
              <a:t>１７０</a:t>
            </a:r>
            <a:r>
              <a:rPr lang="en-US" altLang="ja-JP" sz="2400" dirty="0" err="1" smtClean="0"/>
              <a:t>ksh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96208" y="4005064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木炭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＜火力＞　十分料理ができる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＜燃焼時間＞１．２ｈ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＜強度＞硬い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＜着火＞比較的着火しやすい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＜コスト＞５０ </a:t>
            </a:r>
            <a:r>
              <a:rPr lang="en-US" altLang="ja-JP" sz="2400" dirty="0" smtClean="0"/>
              <a:t>kg </a:t>
            </a:r>
            <a:r>
              <a:rPr lang="ja-JP" altLang="en-US" sz="2400" dirty="0"/>
              <a:t>２５０</a:t>
            </a:r>
            <a:r>
              <a:rPr lang="en-US" altLang="ja-JP" sz="2400" dirty="0" err="1" smtClean="0"/>
              <a:t>ksh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05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752" y="90872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ビジネスの問題点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9163" y="2466927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村人が、廃材の運搬をしてまで炭を使うモチベーションがあるのかが不明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　↓</a:t>
            </a:r>
            <a:endParaRPr lang="en-US" altLang="ja-JP" sz="2800" dirty="0"/>
          </a:p>
          <a:p>
            <a:r>
              <a:rPr lang="ja-JP" altLang="en-US" sz="2800" dirty="0" smtClean="0"/>
              <a:t>安価に廃材を買い取ることなどを検討中</a:t>
            </a:r>
          </a:p>
        </p:txBody>
      </p:sp>
      <p:pic>
        <p:nvPicPr>
          <p:cNvPr id="5" name="Picture 2" descr="イメージ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4596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V 字形矢印 2"/>
          <p:cNvSpPr/>
          <p:nvPr/>
        </p:nvSpPr>
        <p:spPr>
          <a:xfrm>
            <a:off x="179512" y="2576749"/>
            <a:ext cx="8818816" cy="120914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円/楕円 3"/>
          <p:cNvSpPr/>
          <p:nvPr/>
        </p:nvSpPr>
        <p:spPr>
          <a:xfrm>
            <a:off x="4232603" y="2949147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円/楕円 4"/>
          <p:cNvSpPr/>
          <p:nvPr/>
        </p:nvSpPr>
        <p:spPr>
          <a:xfrm>
            <a:off x="7137892" y="2949147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円/楕円 5"/>
          <p:cNvSpPr/>
          <p:nvPr/>
        </p:nvSpPr>
        <p:spPr>
          <a:xfrm>
            <a:off x="1371994" y="2949147"/>
            <a:ext cx="495356" cy="4953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テキスト ボックス 7"/>
          <p:cNvSpPr txBox="1"/>
          <p:nvPr/>
        </p:nvSpPr>
        <p:spPr>
          <a:xfrm>
            <a:off x="683568" y="202909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2013</a:t>
            </a:r>
            <a:r>
              <a:rPr kumimoji="1" lang="ja-JP" altLang="en-US" sz="2800" dirty="0" smtClean="0"/>
              <a:t>年夏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4999" y="202909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r>
              <a:rPr lang="ja-JP" altLang="en-US" sz="2800" dirty="0"/>
              <a:t>春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11791" y="202909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年夏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642" y="3785894"/>
            <a:ext cx="271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ルバンガ村での炭の普及開始</a:t>
            </a:r>
            <a:endParaRPr kumimoji="1" lang="en-US" altLang="ja-JP" sz="28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0609" y="3980314"/>
            <a:ext cx="211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隣</a:t>
            </a:r>
            <a:r>
              <a:rPr lang="ja-JP" altLang="en-US" sz="2800" dirty="0" smtClean="0"/>
              <a:t>町に展開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11143" y="3785894"/>
            <a:ext cx="2009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ムミアス村に展開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2257" y="4987677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新クラッシャー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の導入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54419" y="498767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新コンプレッサーの導入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43191" y="5002324"/>
            <a:ext cx="2009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サトウキビの炭化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9990" y="903203"/>
            <a:ext cx="276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今後の展開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13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１．ケニアってどんなところ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．活動背景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３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．農業廃材原料の炭の作製活動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４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．農業廃材原料の炭の普及活動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/>
              <a:t>５</a:t>
            </a:r>
            <a:r>
              <a:rPr kumimoji="1" lang="ja-JP" altLang="en-US" sz="2800" dirty="0" smtClean="0"/>
              <a:t>．今後の活動予定</a:t>
            </a:r>
            <a:endParaRPr kumimoji="1" lang="en-US" altLang="ja-JP" sz="2800" dirty="0" smtClean="0"/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．未来へ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46977" y="3891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今後の活動予定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8466" y="1105455"/>
            <a:ext cx="7128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６月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・クラッシャーの試作品を３つ作る</a:t>
            </a:r>
            <a:endParaRPr lang="en-US" altLang="ja-JP" sz="2800" dirty="0" smtClean="0"/>
          </a:p>
          <a:p>
            <a:r>
              <a:rPr lang="ja-JP" altLang="en-US" sz="2800" dirty="0" smtClean="0"/>
              <a:t>・ビジネスモデルの詳細決定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７月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・クラッシャー完成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８月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・コンプレッサー図案作製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・渡航スケジュール決定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８月１６日～９月４日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in </a:t>
            </a:r>
            <a:r>
              <a:rPr lang="ja-JP" altLang="en-US" sz="2800" dirty="0" smtClean="0"/>
              <a:t>ケニア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・クラッシャー導入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・ビジネス開始</a:t>
            </a:r>
            <a:endParaRPr kumimoji="1" lang="en-US" altLang="ja-JP" sz="2800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6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１．ケニアってどんなところ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．活動背景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３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．農業廃材原料の炭の作製活動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４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．農業廃材原料の炭の普及活動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５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．今後の活動予定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/>
              <a:t>６</a:t>
            </a:r>
            <a:r>
              <a:rPr lang="ja-JP" altLang="en-US" sz="2800" dirty="0" smtClean="0"/>
              <a:t>．未来へ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１．ケニアってどんなところ</a:t>
            </a:r>
            <a:endParaRPr kumimoji="1" lang="en-US" altLang="ja-JP" sz="2800" dirty="0" smtClean="0"/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．活動背景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３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．農業廃材原料の炭の作製活動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４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．農業廃材原料の炭の普及活動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５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．今後の活動予定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．未来へ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Picture 2" descr="C:\Users\Takuro\Desktop\Life series\Life in Japan\seminar\bop lab\photo\Resized\IMG_2682.jpg"/>
          <p:cNvPicPr>
            <a:picLocks noChangeAspect="1" noChangeArrowheads="1"/>
          </p:cNvPicPr>
          <p:nvPr/>
        </p:nvPicPr>
        <p:blipFill>
          <a:blip r:embed="rId2" cstate="print"/>
          <a:srcRect r="11198"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491880" y="389198"/>
            <a:ext cx="2538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chemeClr val="bg1"/>
                </a:solidFill>
              </a:rPr>
              <a:t>未来へ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18" y="835251"/>
            <a:ext cx="1502100" cy="18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94564"/>
            <a:ext cx="2477736" cy="170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axbxcx.cocolog-nifty.com/axbxcx/images/060207_stephen_od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143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SCN1387_convert_201302211401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4478"/>
            <a:ext cx="2410064" cy="18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08013" y="3212976"/>
            <a:ext cx="7838804" cy="1323439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炭による健康問題解決により、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</a:rPr>
              <a:t>生活水準の</a:t>
            </a:r>
            <a:r>
              <a:rPr lang="ja-JP" altLang="en-US" sz="4000" dirty="0" smtClean="0">
                <a:solidFill>
                  <a:schemeClr val="bg1"/>
                </a:solidFill>
              </a:rPr>
              <a:t>向上、発展の第一歩へ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5616" y="7647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C00000"/>
                </a:solidFill>
              </a:rPr>
              <a:t>Thank you for listening </a:t>
            </a:r>
            <a:endParaRPr kumimoji="1" lang="ja-JP" altLang="en-US" sz="4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3.bp.blogspot.com/-7dcL4HO1Jbo/UJaExiQA1DI/AAAAAAAAAHA/VJVGypzkjjY/s1600/P1000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0" y="2531283"/>
            <a:ext cx="961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Thank you for your attention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C606-0432-4700-9809-1E3825DBC66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992948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</a:rPr>
              <a:t>   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602483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東京工業大学無機材料工学科学部３年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</a:rPr>
              <a:t>畑井　丈虎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otspots.blog.so-net.ne.jp/_images/blog/_124/hotspots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272799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ケニアってどんなところ？</a:t>
            </a:r>
            <a:endParaRPr kumimoji="1" lang="ja-JP" altLang="en-US" sz="4000" dirty="0"/>
          </a:p>
        </p:txBody>
      </p:sp>
      <p:pic>
        <p:nvPicPr>
          <p:cNvPr id="12" name="Picture 2" descr="http://upload.wikimedia.org/wikipedia/commons/thumb/4/49/Flag_of_Kenya.svg/260px-Flag_of_Keny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75" y="3933056"/>
            <a:ext cx="684076" cy="4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Takuro\Desktop\Life series\Life in Japan\seminar\bop lab\presentation\kenya.png"/>
          <p:cNvPicPr>
            <a:picLocks noChangeAspect="1" noChangeArrowheads="1"/>
          </p:cNvPicPr>
          <p:nvPr/>
        </p:nvPicPr>
        <p:blipFill>
          <a:blip r:embed="rId2" cstate="print"/>
          <a:srcRect t="787" r="4961"/>
          <a:stretch>
            <a:fillRect/>
          </a:stretch>
        </p:blipFill>
        <p:spPr bwMode="auto">
          <a:xfrm>
            <a:off x="4114488" y="-1"/>
            <a:ext cx="5029512" cy="6858001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6012160" y="4149080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 descr="C:\Users\Takuro\Desktop\Life series\Life in Japan\seminar\bop lab\photo\Resized\IMG_1213.jpg"/>
          <p:cNvPicPr>
            <a:picLocks noChangeAspect="1" noChangeArrowheads="1"/>
          </p:cNvPicPr>
          <p:nvPr/>
        </p:nvPicPr>
        <p:blipFill>
          <a:blip r:embed="rId3" cstate="print"/>
          <a:srcRect l="19377"/>
          <a:stretch>
            <a:fillRect/>
          </a:stretch>
        </p:blipFill>
        <p:spPr bwMode="auto">
          <a:xfrm>
            <a:off x="0" y="0"/>
            <a:ext cx="4153342" cy="3429000"/>
          </a:xfrm>
          <a:prstGeom prst="rect">
            <a:avLst/>
          </a:prstGeom>
          <a:noFill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15F4-CEC8-42C0-950D-49704C7A4B5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8" name="コンテンツ プレースホルダー 7" descr="nairobi02.jpe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22266" r="25338" b="12375"/>
          <a:stretch/>
        </p:blipFill>
        <p:spPr>
          <a:xfrm>
            <a:off x="2" y="3429000"/>
            <a:ext cx="4100744" cy="3429000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986616" y="2761879"/>
            <a:ext cx="3285255" cy="70788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首都ナイロビ</a:t>
            </a:r>
            <a:endParaRPr lang="en-US" altLang="ja-JP" sz="40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8479" y="4509120"/>
            <a:ext cx="345638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人口</a:t>
            </a:r>
            <a:r>
              <a:rPr lang="en-US" altLang="ja-JP" sz="4000" dirty="0" smtClean="0"/>
              <a:t>303.9</a:t>
            </a:r>
            <a:r>
              <a:rPr lang="ja-JP" altLang="en-US" sz="4000" dirty="0" smtClean="0"/>
              <a:t>万人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33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5616" y="1529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ナイロビってこんなところ</a:t>
            </a:r>
            <a:endParaRPr kumimoji="1" lang="ja-JP" altLang="en-US" dirty="0"/>
          </a:p>
        </p:txBody>
      </p:sp>
      <p:pic>
        <p:nvPicPr>
          <p:cNvPr id="4098" name="Picture 2" descr="C:\Users\taketora\Documents\20120831\P100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95329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ketora\Documents\20120918\P100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36" y="3460314"/>
            <a:ext cx="4633564" cy="34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aketora\Documents\20120831\P100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530246" cy="33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ketora\Documents\20120918\P1000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46" y="-1"/>
            <a:ext cx="4613753" cy="34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Takuro\Desktop\Life series\Life in Japan\seminar\bop lab\presentation\kenya.png"/>
          <p:cNvPicPr>
            <a:picLocks noChangeAspect="1" noChangeArrowheads="1"/>
          </p:cNvPicPr>
          <p:nvPr/>
        </p:nvPicPr>
        <p:blipFill>
          <a:blip r:embed="rId3" cstate="print"/>
          <a:srcRect t="787" r="4961"/>
          <a:stretch>
            <a:fillRect/>
          </a:stretch>
        </p:blipFill>
        <p:spPr bwMode="auto">
          <a:xfrm>
            <a:off x="4157800" y="0"/>
            <a:ext cx="5042243" cy="6875360"/>
          </a:xfrm>
          <a:prstGeom prst="rect">
            <a:avLst/>
          </a:prstGeom>
          <a:noFill/>
        </p:spPr>
      </p:pic>
      <p:pic>
        <p:nvPicPr>
          <p:cNvPr id="1027" name="Picture 3" descr="C:\Users\Takuro\Desktop\Life series\Life in Japan\seminar\bop lab\photo\Resized\IMG_0900.jpg"/>
          <p:cNvPicPr>
            <a:picLocks noChangeAspect="1" noChangeArrowheads="1"/>
          </p:cNvPicPr>
          <p:nvPr/>
        </p:nvPicPr>
        <p:blipFill>
          <a:blip r:embed="rId4" cstate="print"/>
          <a:srcRect l="13658"/>
          <a:stretch>
            <a:fillRect/>
          </a:stretch>
        </p:blipFill>
        <p:spPr bwMode="auto">
          <a:xfrm>
            <a:off x="0" y="3645024"/>
            <a:ext cx="4190259" cy="3230336"/>
          </a:xfrm>
          <a:prstGeom prst="rect">
            <a:avLst/>
          </a:prstGeom>
          <a:noFill/>
        </p:spPr>
      </p:pic>
      <p:pic>
        <p:nvPicPr>
          <p:cNvPr id="1028" name="Picture 4" descr="C:\Users\Takuro\Desktop\Life series\Life in Japan\seminar\bop lab\photo\Resized\IMG_0967.jpg"/>
          <p:cNvPicPr>
            <a:picLocks noChangeAspect="1" noChangeArrowheads="1"/>
          </p:cNvPicPr>
          <p:nvPr/>
        </p:nvPicPr>
        <p:blipFill>
          <a:blip r:embed="rId5" cstate="print"/>
          <a:srcRect l="14611" r="26344"/>
          <a:stretch>
            <a:fillRect/>
          </a:stretch>
        </p:blipFill>
        <p:spPr bwMode="auto">
          <a:xfrm rot="16200000">
            <a:off x="214300" y="-214301"/>
            <a:ext cx="3761659" cy="4190258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4559808" y="3140968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15F4-CEC8-42C0-950D-49704C7A4B5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5427" y="2204864"/>
            <a:ext cx="4392488" cy="70788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西ケニア </a:t>
            </a:r>
            <a:r>
              <a:rPr lang="ja-JP" altLang="en-US" sz="4000" b="1" dirty="0" smtClean="0"/>
              <a:t>ムミアス</a:t>
            </a:r>
            <a:endParaRPr kumimoji="1" lang="ja-JP" altLang="en-US" sz="4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4598472"/>
            <a:ext cx="3384376" cy="132343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西ケニア人口</a:t>
            </a:r>
            <a:r>
              <a:rPr lang="en-US" altLang="ja-JP" sz="4000" dirty="0" smtClean="0"/>
              <a:t>340</a:t>
            </a:r>
            <a:r>
              <a:rPr lang="ja-JP" altLang="en-US" sz="4000" dirty="0" smtClean="0"/>
              <a:t>万人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519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ketora\Documents\20120907\P1000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ketora\Documents\20120904\P100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23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ketora\Documents\20120903\P1000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" y="0"/>
            <a:ext cx="4572000" cy="3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ketora\Documents\20120917\P1000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2" y="0"/>
            <a:ext cx="4571999" cy="3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SB_jhpGuS7PzaOelcMrD33Bn1mfXCsk1HYqCOTLW0UVmALhmae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91745" cy="34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CF0D-5C87-4231-A731-06B3CF6BD55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91683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１．ケニアってどんなところ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/>
              <a:t>２</a:t>
            </a:r>
            <a:r>
              <a:rPr lang="ja-JP" altLang="en-US" sz="2800" dirty="0" smtClean="0"/>
              <a:t>．活動背景</a:t>
            </a:r>
            <a:endParaRPr lang="en-US" altLang="ja-JP" sz="2800" dirty="0" smtClean="0"/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３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．農業廃材原料の炭の作製活動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４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．農業廃材原料の炭の普及活動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５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．今後の活動予定</a:t>
            </a:r>
            <a:endParaRPr kumimoji="1"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</a:rPr>
              <a:t>．未来へ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472</TotalTime>
  <Words>823</Words>
  <Application>Microsoft Office PowerPoint</Application>
  <PresentationFormat>画面に合わせる (4:3)</PresentationFormat>
  <Paragraphs>213</Paragraphs>
  <Slides>31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taketora</dc:creator>
  <cp:lastModifiedBy>watanabe</cp:lastModifiedBy>
  <cp:revision>50</cp:revision>
  <dcterms:created xsi:type="dcterms:W3CDTF">2013-06-14T13:38:52Z</dcterms:created>
  <dcterms:modified xsi:type="dcterms:W3CDTF">2013-06-16T03:35:28Z</dcterms:modified>
</cp:coreProperties>
</file>