
<file path=[Content_Types].xml><?xml version="1.0" encoding="utf-8"?>
<Types xmlns="http://schemas.openxmlformats.org/package/2006/content-types">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60" r:id="rId5"/>
    <p:sldId id="263" r:id="rId6"/>
    <p:sldId id="264" r:id="rId7"/>
    <p:sldId id="266" r:id="rId8"/>
    <p:sldId id="268" r:id="rId9"/>
    <p:sldId id="269" r:id="rId10"/>
    <p:sldId id="270"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63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F98CD0-FF3A-4347-B5D7-09789B982825}" type="datetimeFigureOut">
              <a:rPr kumimoji="1" lang="ja-JP" altLang="en-US" smtClean="0"/>
              <a:t>2014/8/8</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29E16E-C829-4117-9BB2-7EA1A1032C8C}" type="slidenum">
              <a:rPr kumimoji="1" lang="ja-JP" altLang="en-US" smtClean="0"/>
              <a:t>‹#›</a:t>
            </a:fld>
            <a:endParaRPr kumimoji="1" lang="ja-JP" altLang="en-US"/>
          </a:p>
        </p:txBody>
      </p:sp>
    </p:spTree>
    <p:extLst>
      <p:ext uri="{BB962C8B-B14F-4D97-AF65-F5344CB8AC3E}">
        <p14:creationId xmlns:p14="http://schemas.microsoft.com/office/powerpoint/2010/main" val="1220244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9A1BDB-ED74-415D-B4FC-6FD9958BFD8E}" type="datetimeFigureOut">
              <a:rPr kumimoji="1" lang="ja-JP" altLang="en-US" smtClean="0"/>
              <a:t>2014/8/8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82981B-AA65-4A61-B7D1-C034F88E53D4}" type="slidenum">
              <a:rPr kumimoji="1" lang="ja-JP" altLang="en-US" smtClean="0"/>
              <a:t>‹#›</a:t>
            </a:fld>
            <a:endParaRPr kumimoji="1" lang="ja-JP" altLang="en-US"/>
          </a:p>
        </p:txBody>
      </p:sp>
    </p:spTree>
    <p:extLst>
      <p:ext uri="{BB962C8B-B14F-4D97-AF65-F5344CB8AC3E}">
        <p14:creationId xmlns:p14="http://schemas.microsoft.com/office/powerpoint/2010/main" val="14349322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8660E43-6D72-4683-B9CB-1A85D572C37C}" type="slidenum">
              <a:rPr lang="en-US" altLang="ja-JP"/>
              <a:pPr eaLnBrk="1" hangingPunct="1"/>
              <a:t>5</a:t>
            </a:fld>
            <a:endParaRPr lang="en-US" altLang="ja-JP"/>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DC4FB03-AF30-4655-9A71-699663CA792B}" type="slidenum">
              <a:rPr lang="en-US" altLang="ja-JP"/>
              <a:pPr eaLnBrk="1" hangingPunct="1"/>
              <a:t>6</a:t>
            </a:fld>
            <a:endParaRPr lang="en-US" altLang="ja-JP"/>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2118933-D146-4873-BF9D-01E504EEE3A4}" type="slidenum">
              <a:rPr lang="en-US" altLang="ja-JP"/>
              <a:pPr eaLnBrk="1" hangingPunct="1"/>
              <a:t>7</a:t>
            </a:fld>
            <a:endParaRPr lang="en-US" altLang="ja-JP"/>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FB0C64C-C5BE-41F1-AAB2-D4DB8D960C7A}" type="slidenum">
              <a:rPr lang="en-US" altLang="ja-JP"/>
              <a:pPr eaLnBrk="1" hangingPunct="1"/>
              <a:t>8</a:t>
            </a:fld>
            <a:endParaRPr lang="en-US" altLang="ja-JP"/>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03D1DA6-3462-4726-B829-4D4410F22E31}" type="slidenum">
              <a:rPr lang="en-US" altLang="ja-JP"/>
              <a:pPr eaLnBrk="1" hangingPunct="1"/>
              <a:t>9</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2"/>
      </p:bgRef>
    </p:bg>
    <p:spTree>
      <p:nvGrpSpPr>
        <p:cNvPr id="1" name=""/>
        <p:cNvGrpSpPr/>
        <p:nvPr/>
      </p:nvGrpSpPr>
      <p:grpSpPr>
        <a:xfrm>
          <a:off x="0" y="0"/>
          <a:ext cx="0" cy="0"/>
          <a:chOff x="0" y="0"/>
          <a:chExt cx="0" cy="0"/>
        </a:xfrm>
      </p:grpSpPr>
      <p:sp>
        <p:nvSpPr>
          <p:cNvPr id="21" name="フリーフォーム 20"/>
          <p:cNvSpPr>
            <a:spLocks/>
          </p:cNvSpPr>
          <p:nvPr/>
        </p:nvSpPr>
        <p:spPr bwMode="auto">
          <a:xfrm>
            <a:off x="0" y="4039613"/>
            <a:ext cx="9134856"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9" name="タイトル 28"/>
          <p:cNvSpPr>
            <a:spLocks noGrp="1"/>
          </p:cNvSpPr>
          <p:nvPr>
            <p:ph type="ctrTitle"/>
          </p:nvPr>
        </p:nvSpPr>
        <p:spPr>
          <a:xfrm>
            <a:off x="857224" y="1214425"/>
            <a:ext cx="7358114" cy="1470025"/>
          </a:xfrm>
        </p:spPr>
        <p:txBody>
          <a:bodyPr>
            <a:normAutofit/>
          </a:bodyPr>
          <a:lstStyle>
            <a:lvl1pPr>
              <a:defRPr sz="4300">
                <a:solidFill>
                  <a:schemeClr val="tx2"/>
                </a:solidFill>
                <a:effectLst>
                  <a:glow rad="101600">
                    <a:schemeClr val="bg2">
                      <a:tint val="20000"/>
                      <a:alpha val="60000"/>
                    </a:schemeClr>
                  </a:glow>
                  <a:outerShdw blurRad="50800" dist="50800" dir="2700000" algn="tl" rotWithShape="0">
                    <a:srgbClr val="000000">
                      <a:alpha val="43137"/>
                    </a:srgbClr>
                  </a:outerShdw>
                </a:effectLst>
              </a:defRPr>
            </a:lvl1pPr>
          </a:lstStyle>
          <a:p>
            <a:r>
              <a:rPr kumimoji="0" lang="ja-JP" altLang="en-US" smtClean="0"/>
              <a:t>マスター タイトルの書式設定</a:t>
            </a:r>
            <a:endParaRPr kumimoji="0" lang="en-US"/>
          </a:p>
        </p:txBody>
      </p:sp>
      <p:sp>
        <p:nvSpPr>
          <p:cNvPr id="13" name="サブタイトル 12"/>
          <p:cNvSpPr>
            <a:spLocks noGrp="1"/>
          </p:cNvSpPr>
          <p:nvPr>
            <p:ph type="subTitle" idx="1"/>
          </p:nvPr>
        </p:nvSpPr>
        <p:spPr>
          <a:xfrm>
            <a:off x="857224" y="2708272"/>
            <a:ext cx="7358114" cy="928694"/>
          </a:xfrm>
        </p:spPr>
        <p:txBody>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5" name="日付プレースホルダー 24"/>
          <p:cNvSpPr>
            <a:spLocks noGrp="1"/>
          </p:cNvSpPr>
          <p:nvPr>
            <p:ph type="dt" sz="half" idx="10"/>
          </p:nvPr>
        </p:nvSpPr>
        <p:spPr>
          <a:xfrm>
            <a:off x="0" y="0"/>
            <a:ext cx="2134800" cy="360000"/>
          </a:xfrm>
        </p:spPr>
        <p:txBody>
          <a:bodyPr/>
          <a:lstStyle/>
          <a:p>
            <a:fld id="{735E86EB-2628-4EDF-BFDA-FA707B81BE65}" type="datetime1">
              <a:rPr kumimoji="1" lang="ja-JP" altLang="en-US" smtClean="0"/>
              <a:t>2014/8/8</a:t>
            </a:fld>
            <a:endParaRPr kumimoji="1" lang="ja-JP" altLang="en-US"/>
          </a:p>
        </p:txBody>
      </p:sp>
      <p:sp>
        <p:nvSpPr>
          <p:cNvPr id="4" name="フッター プレースホルダー 3"/>
          <p:cNvSpPr>
            <a:spLocks noGrp="1"/>
          </p:cNvSpPr>
          <p:nvPr>
            <p:ph type="ftr" sz="quarter" idx="11"/>
          </p:nvPr>
        </p:nvSpPr>
        <p:spPr>
          <a:xfrm>
            <a:off x="2199600" y="0"/>
            <a:ext cx="4500000" cy="360000"/>
          </a:xfrm>
        </p:spPr>
        <p:txBody>
          <a:bodyPr/>
          <a:lstStyle/>
          <a:p>
            <a:r>
              <a:rPr kumimoji="1" lang="en-US" altLang="ja-JP" smtClean="0"/>
              <a:t>International Center for Social Entrepreneurship</a:t>
            </a:r>
            <a:endParaRPr kumimoji="1" lang="ja-JP" altLang="en-US"/>
          </a:p>
        </p:txBody>
      </p:sp>
      <p:sp>
        <p:nvSpPr>
          <p:cNvPr id="28" name="スライド番号プレースホルダー 27"/>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sp>
        <p:nvSpPr>
          <p:cNvPr id="36" name="フリーフォーム 35"/>
          <p:cNvSpPr>
            <a:spLocks/>
          </p:cNvSpPr>
          <p:nvPr/>
        </p:nvSpPr>
        <p:spPr bwMode="auto">
          <a:xfrm>
            <a:off x="0" y="3071810"/>
            <a:ext cx="9144000" cy="1115989"/>
          </a:xfrm>
          <a:custGeom>
            <a:avLst/>
            <a:gdLst/>
            <a:ahLst/>
            <a:cxnLst>
              <a:cxn ang="0">
                <a:pos x="0" y="887"/>
              </a:cxn>
              <a:cxn ang="0">
                <a:pos x="240" y="896"/>
              </a:cxn>
              <a:cxn ang="0">
                <a:pos x="888" y="904"/>
              </a:cxn>
              <a:cxn ang="0">
                <a:pos x="1327" y="896"/>
              </a:cxn>
              <a:cxn ang="0">
                <a:pos x="1817" y="887"/>
              </a:cxn>
              <a:cxn ang="0">
                <a:pos x="2381" y="879"/>
              </a:cxn>
              <a:cxn ang="0">
                <a:pos x="2971" y="846"/>
              </a:cxn>
              <a:cxn ang="0">
                <a:pos x="3585" y="804"/>
              </a:cxn>
              <a:cxn ang="0">
                <a:pos x="4199" y="755"/>
              </a:cxn>
              <a:cxn ang="0">
                <a:pos x="4821" y="680"/>
              </a:cxn>
              <a:cxn ang="0">
                <a:pos x="5128" y="638"/>
              </a:cxn>
              <a:cxn ang="0">
                <a:pos x="5427" y="589"/>
              </a:cxn>
              <a:cxn ang="0">
                <a:pos x="5718" y="539"/>
              </a:cxn>
              <a:cxn ang="0">
                <a:pos x="6000" y="481"/>
              </a:cxn>
              <a:cxn ang="0">
                <a:pos x="6274" y="414"/>
              </a:cxn>
              <a:cxn ang="0">
                <a:pos x="6531" y="340"/>
              </a:cxn>
              <a:cxn ang="0">
                <a:pos x="6780" y="257"/>
              </a:cxn>
              <a:cxn ang="0">
                <a:pos x="7004" y="190"/>
              </a:cxn>
              <a:cxn ang="0">
                <a:pos x="7220" y="91"/>
              </a:cxn>
              <a:cxn ang="0">
                <a:pos x="7411" y="0"/>
              </a:cxn>
            </a:cxnLst>
            <a:rect l="0" t="0" r="0" b="0"/>
            <a:pathLst>
              <a:path w="7411" h="904">
                <a:moveTo>
                  <a:pt x="0" y="887"/>
                </a:moveTo>
                <a:lnTo>
                  <a:pt x="240" y="896"/>
                </a:lnTo>
                <a:lnTo>
                  <a:pt x="888" y="904"/>
                </a:lnTo>
                <a:lnTo>
                  <a:pt x="1327" y="896"/>
                </a:lnTo>
                <a:lnTo>
                  <a:pt x="1817" y="887"/>
                </a:lnTo>
                <a:lnTo>
                  <a:pt x="2381" y="879"/>
                </a:lnTo>
                <a:lnTo>
                  <a:pt x="2971" y="846"/>
                </a:lnTo>
                <a:lnTo>
                  <a:pt x="3585" y="804"/>
                </a:lnTo>
                <a:lnTo>
                  <a:pt x="4199" y="755"/>
                </a:lnTo>
                <a:lnTo>
                  <a:pt x="4821" y="680"/>
                </a:lnTo>
                <a:lnTo>
                  <a:pt x="5128" y="638"/>
                </a:lnTo>
                <a:lnTo>
                  <a:pt x="5427" y="589"/>
                </a:lnTo>
                <a:lnTo>
                  <a:pt x="5718" y="539"/>
                </a:lnTo>
                <a:lnTo>
                  <a:pt x="6000" y="481"/>
                </a:lnTo>
                <a:lnTo>
                  <a:pt x="6274" y="414"/>
                </a:lnTo>
                <a:lnTo>
                  <a:pt x="6531" y="340"/>
                </a:lnTo>
                <a:lnTo>
                  <a:pt x="6780" y="257"/>
                </a:lnTo>
                <a:lnTo>
                  <a:pt x="7004" y="190"/>
                </a:lnTo>
                <a:lnTo>
                  <a:pt x="7220" y="91"/>
                </a:lnTo>
                <a:lnTo>
                  <a:pt x="7411" y="0"/>
                </a:lnTo>
              </a:path>
            </a:pathLst>
          </a:custGeom>
          <a:noFill/>
          <a:ln w="127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 name="フリーフォーム 37"/>
          <p:cNvSpPr>
            <a:spLocks/>
          </p:cNvSpPr>
          <p:nvPr/>
        </p:nvSpPr>
        <p:spPr bwMode="auto">
          <a:xfrm>
            <a:off x="0" y="3952661"/>
            <a:ext cx="9144000" cy="369116"/>
          </a:xfrm>
          <a:custGeom>
            <a:avLst/>
            <a:gdLst/>
            <a:ahLst/>
            <a:cxnLst>
              <a:cxn ang="0">
                <a:pos x="0" y="17"/>
              </a:cxn>
              <a:cxn ang="0">
                <a:pos x="581" y="33"/>
              </a:cxn>
              <a:cxn ang="0">
                <a:pos x="1933" y="75"/>
              </a:cxn>
              <a:cxn ang="0">
                <a:pos x="2747" y="116"/>
              </a:cxn>
              <a:cxn ang="0">
                <a:pos x="3552" y="141"/>
              </a:cxn>
              <a:cxn ang="0">
                <a:pos x="4265" y="182"/>
              </a:cxn>
              <a:cxn ang="0">
                <a:pos x="4581" y="216"/>
              </a:cxn>
              <a:cxn ang="0">
                <a:pos x="4838" y="241"/>
              </a:cxn>
              <a:cxn ang="0">
                <a:pos x="5145" y="274"/>
              </a:cxn>
              <a:cxn ang="0">
                <a:pos x="5477" y="290"/>
              </a:cxn>
              <a:cxn ang="0">
                <a:pos x="5875" y="299"/>
              </a:cxn>
              <a:cxn ang="0">
                <a:pos x="6083" y="299"/>
              </a:cxn>
              <a:cxn ang="0">
                <a:pos x="6290" y="290"/>
              </a:cxn>
              <a:cxn ang="0">
                <a:pos x="6514" y="265"/>
              </a:cxn>
              <a:cxn ang="0">
                <a:pos x="6722" y="232"/>
              </a:cxn>
              <a:cxn ang="0">
                <a:pos x="6921" y="199"/>
              </a:cxn>
              <a:cxn ang="0">
                <a:pos x="7104" y="141"/>
              </a:cxn>
              <a:cxn ang="0">
                <a:pos x="7187" y="116"/>
              </a:cxn>
              <a:cxn ang="0">
                <a:pos x="7270" y="83"/>
              </a:cxn>
              <a:cxn ang="0">
                <a:pos x="7344" y="41"/>
              </a:cxn>
              <a:cxn ang="0">
                <a:pos x="7411" y="0"/>
              </a:cxn>
            </a:cxnLst>
            <a:rect l="0" t="0" r="0" b="0"/>
            <a:pathLst>
              <a:path w="7411" h="299">
                <a:moveTo>
                  <a:pt x="0" y="17"/>
                </a:moveTo>
                <a:lnTo>
                  <a:pt x="581" y="33"/>
                </a:lnTo>
                <a:lnTo>
                  <a:pt x="1933" y="75"/>
                </a:lnTo>
                <a:lnTo>
                  <a:pt x="2747" y="116"/>
                </a:lnTo>
                <a:lnTo>
                  <a:pt x="3552" y="141"/>
                </a:lnTo>
                <a:lnTo>
                  <a:pt x="4265" y="182"/>
                </a:lnTo>
                <a:lnTo>
                  <a:pt x="4581" y="216"/>
                </a:lnTo>
                <a:lnTo>
                  <a:pt x="4838" y="241"/>
                </a:lnTo>
                <a:lnTo>
                  <a:pt x="5145" y="274"/>
                </a:lnTo>
                <a:lnTo>
                  <a:pt x="5477" y="290"/>
                </a:lnTo>
                <a:lnTo>
                  <a:pt x="5875" y="299"/>
                </a:lnTo>
                <a:lnTo>
                  <a:pt x="6083" y="299"/>
                </a:lnTo>
                <a:lnTo>
                  <a:pt x="6290" y="290"/>
                </a:lnTo>
                <a:lnTo>
                  <a:pt x="6514" y="265"/>
                </a:lnTo>
                <a:lnTo>
                  <a:pt x="6722" y="232"/>
                </a:lnTo>
                <a:lnTo>
                  <a:pt x="6921" y="199"/>
                </a:lnTo>
                <a:lnTo>
                  <a:pt x="7104" y="141"/>
                </a:lnTo>
                <a:lnTo>
                  <a:pt x="7187" y="116"/>
                </a:lnTo>
                <a:lnTo>
                  <a:pt x="7270" y="83"/>
                </a:lnTo>
                <a:lnTo>
                  <a:pt x="7344" y="41"/>
                </a:lnTo>
                <a:lnTo>
                  <a:pt x="7411" y="0"/>
                </a:lnTo>
              </a:path>
            </a:pathLst>
          </a:custGeom>
          <a:no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 name="フリーフォーム 38"/>
          <p:cNvSpPr>
            <a:spLocks/>
          </p:cNvSpPr>
          <p:nvPr/>
        </p:nvSpPr>
        <p:spPr bwMode="auto">
          <a:xfrm>
            <a:off x="0" y="3809785"/>
            <a:ext cx="9144000"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 name="フリーフォーム 39"/>
          <p:cNvSpPr>
            <a:spLocks/>
          </p:cNvSpPr>
          <p:nvPr/>
        </p:nvSpPr>
        <p:spPr bwMode="auto">
          <a:xfrm>
            <a:off x="0" y="4090553"/>
            <a:ext cx="91440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 name="フリーフォーム 40"/>
          <p:cNvSpPr>
            <a:spLocks/>
          </p:cNvSpPr>
          <p:nvPr/>
        </p:nvSpPr>
        <p:spPr bwMode="auto">
          <a:xfrm>
            <a:off x="0" y="4325364"/>
            <a:ext cx="9144000" cy="553056"/>
          </a:xfrm>
          <a:custGeom>
            <a:avLst/>
            <a:gdLst/>
            <a:ahLst/>
            <a:cxnLst>
              <a:cxn ang="0">
                <a:pos x="0" y="448"/>
              </a:cxn>
              <a:cxn ang="0">
                <a:pos x="896" y="349"/>
              </a:cxn>
              <a:cxn ang="0">
                <a:pos x="1850" y="258"/>
              </a:cxn>
              <a:cxn ang="0">
                <a:pos x="3012" y="150"/>
              </a:cxn>
              <a:cxn ang="0">
                <a:pos x="3635" y="108"/>
              </a:cxn>
              <a:cxn ang="0">
                <a:pos x="4257" y="67"/>
              </a:cxn>
              <a:cxn ang="0">
                <a:pos x="4879" y="34"/>
              </a:cxn>
              <a:cxn ang="0">
                <a:pos x="5477" y="9"/>
              </a:cxn>
              <a:cxn ang="0">
                <a:pos x="6050" y="0"/>
              </a:cxn>
              <a:cxn ang="0">
                <a:pos x="6572" y="9"/>
              </a:cxn>
              <a:cxn ang="0">
                <a:pos x="6813" y="17"/>
              </a:cxn>
              <a:cxn ang="0">
                <a:pos x="7029" y="34"/>
              </a:cxn>
              <a:cxn ang="0">
                <a:pos x="7228" y="50"/>
              </a:cxn>
              <a:cxn ang="0">
                <a:pos x="7411" y="83"/>
              </a:cxn>
            </a:cxnLst>
            <a:rect l="0" t="0" r="0" b="0"/>
            <a:pathLst>
              <a:path w="7411" h="448">
                <a:moveTo>
                  <a:pt x="0" y="448"/>
                </a:moveTo>
                <a:lnTo>
                  <a:pt x="896" y="349"/>
                </a:lnTo>
                <a:lnTo>
                  <a:pt x="1850" y="258"/>
                </a:lnTo>
                <a:lnTo>
                  <a:pt x="3012" y="150"/>
                </a:lnTo>
                <a:lnTo>
                  <a:pt x="3635" y="108"/>
                </a:lnTo>
                <a:lnTo>
                  <a:pt x="4257" y="67"/>
                </a:lnTo>
                <a:lnTo>
                  <a:pt x="4879" y="34"/>
                </a:lnTo>
                <a:lnTo>
                  <a:pt x="5477" y="9"/>
                </a:lnTo>
                <a:lnTo>
                  <a:pt x="6050" y="0"/>
                </a:lnTo>
                <a:lnTo>
                  <a:pt x="6572" y="9"/>
                </a:lnTo>
                <a:lnTo>
                  <a:pt x="6813" y="17"/>
                </a:lnTo>
                <a:lnTo>
                  <a:pt x="7029" y="34"/>
                </a:lnTo>
                <a:lnTo>
                  <a:pt x="7228" y="50"/>
                </a:lnTo>
                <a:lnTo>
                  <a:pt x="7411" y="83"/>
                </a:lnTo>
              </a:path>
            </a:pathLst>
          </a:custGeom>
          <a:noFill/>
          <a:ln w="12700"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2" name="フリーフォーム 21"/>
          <p:cNvSpPr>
            <a:spLocks/>
          </p:cNvSpPr>
          <p:nvPr/>
        </p:nvSpPr>
        <p:spPr bwMode="auto">
          <a:xfrm>
            <a:off x="143256" y="407194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4" name="フリーフォーム 23"/>
          <p:cNvSpPr>
            <a:spLocks/>
          </p:cNvSpPr>
          <p:nvPr/>
        </p:nvSpPr>
        <p:spPr bwMode="auto">
          <a:xfrm>
            <a:off x="152400" y="4019116"/>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43256" y="371475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152400" y="3881224"/>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nvGrpSpPr>
          <p:cNvPr id="2" name="グループ化 1"/>
          <p:cNvGrpSpPr/>
          <p:nvPr/>
        </p:nvGrpSpPr>
        <p:grpSpPr>
          <a:xfrm>
            <a:off x="7530770" y="3871493"/>
            <a:ext cx="1541824" cy="1424221"/>
            <a:chOff x="7286645" y="3871493"/>
            <a:chExt cx="1541824" cy="1424221"/>
          </a:xfrm>
          <a:gradFill>
            <a:gsLst>
              <a:gs pos="0">
                <a:schemeClr val="accent1">
                  <a:alpha val="20000"/>
                </a:schemeClr>
              </a:gs>
              <a:gs pos="100000">
                <a:schemeClr val="accent1"/>
              </a:gs>
            </a:gsLst>
            <a:lin ang="5400000" scaled="1"/>
          </a:gradFill>
        </p:grpSpPr>
        <p:sp>
          <p:nvSpPr>
            <p:cNvPr id="18" name="フリーフォーム 17"/>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19" name="フリーフォーム 18"/>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20" name="フリーフォーム 19"/>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601169"/>
            <a:ext cx="8229600" cy="46872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31" name="日付プレースホルダー 30"/>
          <p:cNvSpPr>
            <a:spLocks noGrp="1"/>
          </p:cNvSpPr>
          <p:nvPr>
            <p:ph type="dt" sz="half" idx="10"/>
          </p:nvPr>
        </p:nvSpPr>
        <p:spPr>
          <a:xfrm>
            <a:off x="0" y="0"/>
            <a:ext cx="2133600" cy="360000"/>
          </a:xfrm>
        </p:spPr>
        <p:txBody>
          <a:bodyPr/>
          <a:lstStyle/>
          <a:p>
            <a:fld id="{A30C0F67-35FE-46A0-AE48-8745EE7623D6}" type="datetime1">
              <a:rPr kumimoji="1" lang="ja-JP" altLang="en-US" smtClean="0"/>
              <a:t>2014/8/8</a:t>
            </a:fld>
            <a:endParaRPr kumimoji="1" lang="ja-JP" altLang="en-US"/>
          </a:p>
        </p:txBody>
      </p:sp>
      <p:sp>
        <p:nvSpPr>
          <p:cNvPr id="32" name="フッター プレースホルダー 31"/>
          <p:cNvSpPr>
            <a:spLocks noGrp="1"/>
          </p:cNvSpPr>
          <p:nvPr>
            <p:ph type="ftr" sz="quarter" idx="11"/>
          </p:nvPr>
        </p:nvSpPr>
        <p:spPr>
          <a:xfrm>
            <a:off x="2199600" y="0"/>
            <a:ext cx="4500000" cy="361347"/>
          </a:xfrm>
        </p:spPr>
        <p:txBody>
          <a:bodyPr/>
          <a:lstStyle/>
          <a:p>
            <a:r>
              <a:rPr kumimoji="1" lang="en-US" altLang="ja-JP" smtClean="0"/>
              <a:t>International Center for Social Entrepreneurship</a:t>
            </a:r>
            <a:endParaRPr kumimoji="1" lang="ja-JP" altLang="en-US"/>
          </a:p>
        </p:txBody>
      </p:sp>
      <p:sp>
        <p:nvSpPr>
          <p:cNvPr id="33" name="スライド番号プレースホルダー 32"/>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00045"/>
            <a:ext cx="2057400" cy="5929352"/>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5556" y="500044"/>
            <a:ext cx="6019800" cy="592935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4" name="日付プレースホルダー 23"/>
          <p:cNvSpPr>
            <a:spLocks noGrp="1"/>
          </p:cNvSpPr>
          <p:nvPr>
            <p:ph type="dt" sz="half" idx="10"/>
          </p:nvPr>
        </p:nvSpPr>
        <p:spPr>
          <a:xfrm>
            <a:off x="0" y="0"/>
            <a:ext cx="2133600" cy="360000"/>
          </a:xfrm>
        </p:spPr>
        <p:txBody>
          <a:bodyPr/>
          <a:lstStyle/>
          <a:p>
            <a:fld id="{9C624FCF-DF42-4EF7-952D-9B1329985395}" type="datetime1">
              <a:rPr kumimoji="1" lang="ja-JP" altLang="en-US" smtClean="0"/>
              <a:t>2014/8/8</a:t>
            </a:fld>
            <a:endParaRPr kumimoji="1" lang="ja-JP" altLang="en-US"/>
          </a:p>
        </p:txBody>
      </p:sp>
      <p:sp>
        <p:nvSpPr>
          <p:cNvPr id="25" name="フッター プレースホルダー 24"/>
          <p:cNvSpPr>
            <a:spLocks noGrp="1"/>
          </p:cNvSpPr>
          <p:nvPr>
            <p:ph type="ftr" sz="quarter" idx="11"/>
          </p:nvPr>
        </p:nvSpPr>
        <p:spPr>
          <a:xfrm>
            <a:off x="2199600" y="0"/>
            <a:ext cx="4500000" cy="361347"/>
          </a:xfrm>
        </p:spPr>
        <p:txBody>
          <a:bodyPr/>
          <a:lstStyle/>
          <a:p>
            <a:r>
              <a:rPr kumimoji="1" lang="en-US" altLang="ja-JP" smtClean="0"/>
              <a:t>International Center for Social Entrepreneurship</a:t>
            </a:r>
            <a:endParaRPr kumimoji="1" lang="ja-JP" altLang="en-US"/>
          </a:p>
        </p:txBody>
      </p:sp>
      <p:sp>
        <p:nvSpPr>
          <p:cNvPr id="26" name="スライド番号プレースホルダー 25"/>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ED00FC9-207D-4818-AC6F-91C3FC5F20D5}" type="slidenum">
              <a:rPr lang="en-US" altLang="ja-JP"/>
              <a:pPr>
                <a:defRPr/>
              </a:pPr>
              <a:t>‹#›</a:t>
            </a:fld>
            <a:endParaRPr lang="en-US" altLang="ja-JP"/>
          </a:p>
        </p:txBody>
      </p:sp>
    </p:spTree>
    <p:extLst>
      <p:ext uri="{BB962C8B-B14F-4D97-AF65-F5344CB8AC3E}">
        <p14:creationId xmlns:p14="http://schemas.microsoft.com/office/powerpoint/2010/main" val="319873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428596" y="1614477"/>
            <a:ext cx="8229600" cy="4687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fld id="{FDA48351-CBC3-48F4-B0A4-566AA6CBC833}" type="datetime1">
              <a:rPr kumimoji="1" lang="ja-JP" altLang="en-US" smtClean="0"/>
              <a:t>2014/8/8</a:t>
            </a:fld>
            <a:endParaRPr kumimoji="1" lang="ja-JP" altLang="en-US"/>
          </a:p>
        </p:txBody>
      </p:sp>
      <p:sp>
        <p:nvSpPr>
          <p:cNvPr id="5" name="フッター プレースホルダー 4"/>
          <p:cNvSpPr>
            <a:spLocks noGrp="1"/>
          </p:cNvSpPr>
          <p:nvPr>
            <p:ph type="ftr" sz="quarter" idx="11"/>
          </p:nvPr>
        </p:nvSpPr>
        <p:spPr>
          <a:xfrm>
            <a:off x="2199599" y="0"/>
            <a:ext cx="4500000" cy="360000"/>
          </a:xfrm>
        </p:spPr>
        <p:txBody>
          <a:bodyPr/>
          <a:lstStyle/>
          <a:p>
            <a:r>
              <a:rPr kumimoji="1" lang="en-US" altLang="ja-JP" smtClean="0"/>
              <a:t>International Center for Social Entrepreneurship</a:t>
            </a:r>
            <a:endParaRPr kumimoji="1" lang="ja-JP" altLang="en-US"/>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2544" y="2698740"/>
            <a:ext cx="7772400" cy="1362075"/>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82544" y="1176322"/>
            <a:ext cx="7772400" cy="1500187"/>
          </a:xfrm>
        </p:spPr>
        <p:txBody>
          <a:bodyPr anchor="b"/>
          <a:lstStyle>
            <a:lvl1pPr marL="0" indent="0">
              <a:buNone/>
              <a:defRPr sz="2000" baseline="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fld id="{EF7ED3CF-42F7-410D-BE63-3D8F03EC1B46}" type="datetime1">
              <a:rPr kumimoji="1" lang="ja-JP" altLang="en-US" smtClean="0"/>
              <a:t>2014/8/8</a:t>
            </a:fld>
            <a:endParaRPr kumimoji="1" lang="ja-JP" altLang="en-US"/>
          </a:p>
        </p:txBody>
      </p:sp>
      <p:sp>
        <p:nvSpPr>
          <p:cNvPr id="5" name="フッター プレースホルダー 4"/>
          <p:cNvSpPr>
            <a:spLocks noGrp="1"/>
          </p:cNvSpPr>
          <p:nvPr>
            <p:ph type="ftr" sz="quarter" idx="11"/>
          </p:nvPr>
        </p:nvSpPr>
        <p:spPr>
          <a:xfrm>
            <a:off x="2199600" y="0"/>
            <a:ext cx="4500000" cy="360000"/>
          </a:xfrm>
        </p:spPr>
        <p:txBody>
          <a:bodyPr/>
          <a:lstStyle/>
          <a:p>
            <a:r>
              <a:rPr kumimoji="1" lang="en-US" altLang="ja-JP" smtClean="0"/>
              <a:t>International Center for Social Entrepreneurship</a:t>
            </a:r>
            <a:endParaRPr kumimoji="1" lang="ja-JP" altLang="en-US"/>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grpSp>
        <p:nvGrpSpPr>
          <p:cNvPr id="7" name="グループ化 6"/>
          <p:cNvGrpSpPr>
            <a:grpSpLocks/>
          </p:cNvGrpSpPr>
          <p:nvPr/>
        </p:nvGrpSpPr>
        <p:grpSpPr bwMode="auto">
          <a:xfrm>
            <a:off x="-16016" y="0"/>
            <a:ext cx="9144000" cy="6858024"/>
            <a:chOff x="-129" y="-42"/>
            <a:chExt cx="6177" cy="4355"/>
          </a:xfrm>
        </p:grpSpPr>
        <p:sp>
          <p:nvSpPr>
            <p:cNvPr id="24" name="フリーフォーム 23"/>
            <p:cNvSpPr>
              <a:spLocks/>
            </p:cNvSpPr>
            <p:nvPr/>
          </p:nvSpPr>
          <p:spPr bwMode="auto">
            <a:xfrm>
              <a:off x="-122" y="-42"/>
              <a:ext cx="5811" cy="4091"/>
            </a:xfrm>
            <a:custGeom>
              <a:avLst/>
              <a:gdLst/>
              <a:ahLst/>
              <a:cxnLst>
                <a:cxn ang="0">
                  <a:pos x="0" y="4069"/>
                </a:cxn>
                <a:cxn ang="0">
                  <a:pos x="161" y="4084"/>
                </a:cxn>
                <a:cxn ang="0">
                  <a:pos x="344" y="4084"/>
                </a:cxn>
                <a:cxn ang="0">
                  <a:pos x="593" y="4091"/>
                </a:cxn>
                <a:cxn ang="0">
                  <a:pos x="893" y="4084"/>
                </a:cxn>
                <a:cxn ang="0">
                  <a:pos x="1230" y="4069"/>
                </a:cxn>
                <a:cxn ang="0">
                  <a:pos x="1588" y="4033"/>
                </a:cxn>
                <a:cxn ang="0">
                  <a:pos x="1991" y="3996"/>
                </a:cxn>
                <a:cxn ang="0">
                  <a:pos x="2196" y="3959"/>
                </a:cxn>
                <a:cxn ang="0">
                  <a:pos x="2408" y="3923"/>
                </a:cxn>
                <a:cxn ang="0">
                  <a:pos x="2613" y="3879"/>
                </a:cxn>
                <a:cxn ang="0">
                  <a:pos x="2832" y="3828"/>
                </a:cxn>
                <a:cxn ang="0">
                  <a:pos x="3052" y="3776"/>
                </a:cxn>
                <a:cxn ang="0">
                  <a:pos x="3257" y="3718"/>
                </a:cxn>
                <a:cxn ang="0">
                  <a:pos x="3469" y="3645"/>
                </a:cxn>
                <a:cxn ang="0">
                  <a:pos x="3681" y="3572"/>
                </a:cxn>
                <a:cxn ang="0">
                  <a:pos x="3886" y="3484"/>
                </a:cxn>
                <a:cxn ang="0">
                  <a:pos x="4084" y="3381"/>
                </a:cxn>
                <a:cxn ang="0">
                  <a:pos x="4274" y="3279"/>
                </a:cxn>
                <a:cxn ang="0">
                  <a:pos x="4465" y="3169"/>
                </a:cxn>
                <a:cxn ang="0">
                  <a:pos x="4648" y="3037"/>
                </a:cxn>
                <a:cxn ang="0">
                  <a:pos x="4816" y="2898"/>
                </a:cxn>
                <a:cxn ang="0">
                  <a:pos x="4970" y="2759"/>
                </a:cxn>
                <a:cxn ang="0">
                  <a:pos x="5123" y="2591"/>
                </a:cxn>
                <a:cxn ang="0">
                  <a:pos x="5189" y="2510"/>
                </a:cxn>
                <a:cxn ang="0">
                  <a:pos x="5262" y="2415"/>
                </a:cxn>
                <a:cxn ang="0">
                  <a:pos x="5350" y="2269"/>
                </a:cxn>
                <a:cxn ang="0">
                  <a:pos x="5453" y="2093"/>
                </a:cxn>
                <a:cxn ang="0">
                  <a:pos x="5555" y="1873"/>
                </a:cxn>
                <a:cxn ang="0">
                  <a:pos x="5606" y="1756"/>
                </a:cxn>
                <a:cxn ang="0">
                  <a:pos x="5658" y="1625"/>
                </a:cxn>
                <a:cxn ang="0">
                  <a:pos x="5709" y="1485"/>
                </a:cxn>
                <a:cxn ang="0">
                  <a:pos x="5745" y="1332"/>
                </a:cxn>
                <a:cxn ang="0">
                  <a:pos x="5775" y="1207"/>
                </a:cxn>
                <a:cxn ang="0">
                  <a:pos x="5789" y="1068"/>
                </a:cxn>
                <a:cxn ang="0">
                  <a:pos x="5804" y="893"/>
                </a:cxn>
                <a:cxn ang="0">
                  <a:pos x="5811" y="790"/>
                </a:cxn>
                <a:cxn ang="0">
                  <a:pos x="5804" y="695"/>
                </a:cxn>
                <a:cxn ang="0">
                  <a:pos x="5797" y="578"/>
                </a:cxn>
                <a:cxn ang="0">
                  <a:pos x="5782" y="461"/>
                </a:cxn>
                <a:cxn ang="0">
                  <a:pos x="5760" y="344"/>
                </a:cxn>
                <a:cxn ang="0">
                  <a:pos x="5738" y="227"/>
                </a:cxn>
                <a:cxn ang="0">
                  <a:pos x="5694" y="109"/>
                </a:cxn>
                <a:cxn ang="0">
                  <a:pos x="5643" y="0"/>
                </a:cxn>
              </a:cxnLst>
              <a:rect l="0" t="0" r="0" b="0"/>
              <a:pathLst>
                <a:path w="5811" h="4091">
                  <a:moveTo>
                    <a:pt x="0" y="4069"/>
                  </a:moveTo>
                  <a:lnTo>
                    <a:pt x="161" y="4084"/>
                  </a:lnTo>
                  <a:lnTo>
                    <a:pt x="344" y="4084"/>
                  </a:lnTo>
                  <a:lnTo>
                    <a:pt x="593" y="4091"/>
                  </a:lnTo>
                  <a:lnTo>
                    <a:pt x="893" y="4084"/>
                  </a:lnTo>
                  <a:lnTo>
                    <a:pt x="1230" y="4069"/>
                  </a:lnTo>
                  <a:lnTo>
                    <a:pt x="1588" y="4033"/>
                  </a:lnTo>
                  <a:lnTo>
                    <a:pt x="1991" y="3996"/>
                  </a:lnTo>
                  <a:lnTo>
                    <a:pt x="2196" y="3959"/>
                  </a:lnTo>
                  <a:lnTo>
                    <a:pt x="2408" y="3923"/>
                  </a:lnTo>
                  <a:lnTo>
                    <a:pt x="2613" y="3879"/>
                  </a:lnTo>
                  <a:lnTo>
                    <a:pt x="2832" y="3828"/>
                  </a:lnTo>
                  <a:lnTo>
                    <a:pt x="3052" y="3776"/>
                  </a:lnTo>
                  <a:lnTo>
                    <a:pt x="3257" y="3718"/>
                  </a:lnTo>
                  <a:lnTo>
                    <a:pt x="3469" y="3645"/>
                  </a:lnTo>
                  <a:lnTo>
                    <a:pt x="3681" y="3572"/>
                  </a:lnTo>
                  <a:lnTo>
                    <a:pt x="3886" y="3484"/>
                  </a:lnTo>
                  <a:lnTo>
                    <a:pt x="4084" y="3381"/>
                  </a:lnTo>
                  <a:lnTo>
                    <a:pt x="4274" y="3279"/>
                  </a:lnTo>
                  <a:lnTo>
                    <a:pt x="4465" y="3169"/>
                  </a:lnTo>
                  <a:lnTo>
                    <a:pt x="4648" y="3037"/>
                  </a:lnTo>
                  <a:lnTo>
                    <a:pt x="4816" y="2898"/>
                  </a:lnTo>
                  <a:lnTo>
                    <a:pt x="4970" y="2759"/>
                  </a:lnTo>
                  <a:lnTo>
                    <a:pt x="5123" y="2591"/>
                  </a:lnTo>
                  <a:lnTo>
                    <a:pt x="5189" y="2510"/>
                  </a:lnTo>
                  <a:lnTo>
                    <a:pt x="5262" y="2415"/>
                  </a:lnTo>
                  <a:lnTo>
                    <a:pt x="5350" y="2269"/>
                  </a:lnTo>
                  <a:lnTo>
                    <a:pt x="5453" y="2093"/>
                  </a:lnTo>
                  <a:lnTo>
                    <a:pt x="5555" y="1873"/>
                  </a:lnTo>
                  <a:lnTo>
                    <a:pt x="5606" y="1756"/>
                  </a:lnTo>
                  <a:lnTo>
                    <a:pt x="5658" y="1625"/>
                  </a:lnTo>
                  <a:lnTo>
                    <a:pt x="5709" y="1485"/>
                  </a:lnTo>
                  <a:lnTo>
                    <a:pt x="5745" y="1332"/>
                  </a:lnTo>
                  <a:lnTo>
                    <a:pt x="5775" y="1207"/>
                  </a:lnTo>
                  <a:lnTo>
                    <a:pt x="5789" y="1068"/>
                  </a:lnTo>
                  <a:lnTo>
                    <a:pt x="5804" y="893"/>
                  </a:lnTo>
                  <a:lnTo>
                    <a:pt x="5811" y="790"/>
                  </a:lnTo>
                  <a:lnTo>
                    <a:pt x="5804" y="695"/>
                  </a:lnTo>
                  <a:lnTo>
                    <a:pt x="5797" y="578"/>
                  </a:lnTo>
                  <a:lnTo>
                    <a:pt x="5782" y="461"/>
                  </a:lnTo>
                  <a:lnTo>
                    <a:pt x="5760" y="344"/>
                  </a:lnTo>
                  <a:lnTo>
                    <a:pt x="5738" y="227"/>
                  </a:lnTo>
                  <a:lnTo>
                    <a:pt x="5694" y="109"/>
                  </a:lnTo>
                  <a:lnTo>
                    <a:pt x="5643"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5" name="フリーフォーム 24"/>
            <p:cNvSpPr>
              <a:spLocks/>
            </p:cNvSpPr>
            <p:nvPr/>
          </p:nvSpPr>
          <p:spPr bwMode="auto">
            <a:xfrm>
              <a:off x="-129" y="-42"/>
              <a:ext cx="6177" cy="4245"/>
            </a:xfrm>
            <a:custGeom>
              <a:avLst/>
              <a:gdLst/>
              <a:ahLst/>
              <a:cxnLst>
                <a:cxn ang="0">
                  <a:pos x="0" y="4238"/>
                </a:cxn>
                <a:cxn ang="0">
                  <a:pos x="161" y="4245"/>
                </a:cxn>
                <a:cxn ang="0">
                  <a:pos x="607" y="4245"/>
                </a:cxn>
                <a:cxn ang="0">
                  <a:pos x="915" y="4238"/>
                </a:cxn>
                <a:cxn ang="0">
                  <a:pos x="1266" y="4223"/>
                </a:cxn>
                <a:cxn ang="0">
                  <a:pos x="1632" y="4208"/>
                </a:cxn>
                <a:cxn ang="0">
                  <a:pos x="2034" y="4172"/>
                </a:cxn>
                <a:cxn ang="0">
                  <a:pos x="2459" y="4135"/>
                </a:cxn>
                <a:cxn ang="0">
                  <a:pos x="2891" y="4069"/>
                </a:cxn>
                <a:cxn ang="0">
                  <a:pos x="3096" y="4033"/>
                </a:cxn>
                <a:cxn ang="0">
                  <a:pos x="3308" y="4003"/>
                </a:cxn>
                <a:cxn ang="0">
                  <a:pos x="3513" y="3952"/>
                </a:cxn>
                <a:cxn ang="0">
                  <a:pos x="3718" y="3901"/>
                </a:cxn>
                <a:cxn ang="0">
                  <a:pos x="3915" y="3850"/>
                </a:cxn>
                <a:cxn ang="0">
                  <a:pos x="4098" y="3791"/>
                </a:cxn>
                <a:cxn ang="0">
                  <a:pos x="4289" y="3725"/>
                </a:cxn>
                <a:cxn ang="0">
                  <a:pos x="4464" y="3652"/>
                </a:cxn>
                <a:cxn ang="0">
                  <a:pos x="4625" y="3586"/>
                </a:cxn>
                <a:cxn ang="0">
                  <a:pos x="4779" y="3498"/>
                </a:cxn>
                <a:cxn ang="0">
                  <a:pos x="4925" y="3410"/>
                </a:cxn>
                <a:cxn ang="0">
                  <a:pos x="5050" y="3308"/>
                </a:cxn>
                <a:cxn ang="0">
                  <a:pos x="5094" y="3271"/>
                </a:cxn>
                <a:cxn ang="0">
                  <a:pos x="5204" y="3154"/>
                </a:cxn>
                <a:cxn ang="0">
                  <a:pos x="5372" y="2971"/>
                </a:cxn>
                <a:cxn ang="0">
                  <a:pos x="5467" y="2862"/>
                </a:cxn>
                <a:cxn ang="0">
                  <a:pos x="5562" y="2722"/>
                </a:cxn>
                <a:cxn ang="0">
                  <a:pos x="5665" y="2583"/>
                </a:cxn>
                <a:cxn ang="0">
                  <a:pos x="5760" y="2422"/>
                </a:cxn>
                <a:cxn ang="0">
                  <a:pos x="5855" y="2247"/>
                </a:cxn>
                <a:cxn ang="0">
                  <a:pos x="5943" y="2071"/>
                </a:cxn>
                <a:cxn ang="0">
                  <a:pos x="6023" y="1881"/>
                </a:cxn>
                <a:cxn ang="0">
                  <a:pos x="6089" y="1683"/>
                </a:cxn>
                <a:cxn ang="0">
                  <a:pos x="6118" y="1573"/>
                </a:cxn>
                <a:cxn ang="0">
                  <a:pos x="6140" y="1471"/>
                </a:cxn>
                <a:cxn ang="0">
                  <a:pos x="6162" y="1361"/>
                </a:cxn>
                <a:cxn ang="0">
                  <a:pos x="6170" y="1244"/>
                </a:cxn>
                <a:cxn ang="0">
                  <a:pos x="6177" y="1105"/>
                </a:cxn>
                <a:cxn ang="0">
                  <a:pos x="6177" y="944"/>
                </a:cxn>
                <a:cxn ang="0">
                  <a:pos x="6170" y="754"/>
                </a:cxn>
                <a:cxn ang="0">
                  <a:pos x="6155" y="658"/>
                </a:cxn>
                <a:cxn ang="0">
                  <a:pos x="6133" y="549"/>
                </a:cxn>
                <a:cxn ang="0">
                  <a:pos x="6104" y="446"/>
                </a:cxn>
                <a:cxn ang="0">
                  <a:pos x="6075" y="344"/>
                </a:cxn>
                <a:cxn ang="0">
                  <a:pos x="6031" y="241"/>
                </a:cxn>
                <a:cxn ang="0">
                  <a:pos x="5987" y="153"/>
                </a:cxn>
                <a:cxn ang="0">
                  <a:pos x="5928" y="73"/>
                </a:cxn>
                <a:cxn ang="0">
                  <a:pos x="5862" y="0"/>
                </a:cxn>
              </a:cxnLst>
              <a:rect l="0" t="0" r="0" b="0"/>
              <a:pathLst>
                <a:path w="6177" h="4245">
                  <a:moveTo>
                    <a:pt x="0" y="4238"/>
                  </a:moveTo>
                  <a:lnTo>
                    <a:pt x="161" y="4245"/>
                  </a:lnTo>
                  <a:lnTo>
                    <a:pt x="607" y="4245"/>
                  </a:lnTo>
                  <a:lnTo>
                    <a:pt x="915" y="4238"/>
                  </a:lnTo>
                  <a:lnTo>
                    <a:pt x="1266" y="4223"/>
                  </a:lnTo>
                  <a:lnTo>
                    <a:pt x="1632" y="4208"/>
                  </a:lnTo>
                  <a:lnTo>
                    <a:pt x="2034" y="4172"/>
                  </a:lnTo>
                  <a:lnTo>
                    <a:pt x="2459" y="4135"/>
                  </a:lnTo>
                  <a:lnTo>
                    <a:pt x="2891" y="4069"/>
                  </a:lnTo>
                  <a:lnTo>
                    <a:pt x="3096" y="4033"/>
                  </a:lnTo>
                  <a:lnTo>
                    <a:pt x="3308" y="4003"/>
                  </a:lnTo>
                  <a:lnTo>
                    <a:pt x="3513" y="3952"/>
                  </a:lnTo>
                  <a:lnTo>
                    <a:pt x="3718" y="3901"/>
                  </a:lnTo>
                  <a:lnTo>
                    <a:pt x="3915" y="3850"/>
                  </a:lnTo>
                  <a:lnTo>
                    <a:pt x="4098" y="3791"/>
                  </a:lnTo>
                  <a:lnTo>
                    <a:pt x="4289" y="3725"/>
                  </a:lnTo>
                  <a:lnTo>
                    <a:pt x="4464" y="3652"/>
                  </a:lnTo>
                  <a:lnTo>
                    <a:pt x="4625" y="3586"/>
                  </a:lnTo>
                  <a:lnTo>
                    <a:pt x="4779" y="3498"/>
                  </a:lnTo>
                  <a:lnTo>
                    <a:pt x="4925" y="3410"/>
                  </a:lnTo>
                  <a:lnTo>
                    <a:pt x="5050" y="3308"/>
                  </a:lnTo>
                  <a:lnTo>
                    <a:pt x="5094" y="3271"/>
                  </a:lnTo>
                  <a:lnTo>
                    <a:pt x="5204" y="3154"/>
                  </a:lnTo>
                  <a:lnTo>
                    <a:pt x="5372" y="2971"/>
                  </a:lnTo>
                  <a:lnTo>
                    <a:pt x="5467" y="2862"/>
                  </a:lnTo>
                  <a:lnTo>
                    <a:pt x="5562" y="2722"/>
                  </a:lnTo>
                  <a:lnTo>
                    <a:pt x="5665" y="2583"/>
                  </a:lnTo>
                  <a:lnTo>
                    <a:pt x="5760" y="2422"/>
                  </a:lnTo>
                  <a:lnTo>
                    <a:pt x="5855" y="2247"/>
                  </a:lnTo>
                  <a:lnTo>
                    <a:pt x="5943" y="2071"/>
                  </a:lnTo>
                  <a:lnTo>
                    <a:pt x="6023" y="1881"/>
                  </a:lnTo>
                  <a:lnTo>
                    <a:pt x="6089" y="1683"/>
                  </a:lnTo>
                  <a:lnTo>
                    <a:pt x="6118" y="1573"/>
                  </a:lnTo>
                  <a:lnTo>
                    <a:pt x="6140" y="1471"/>
                  </a:lnTo>
                  <a:lnTo>
                    <a:pt x="6162" y="1361"/>
                  </a:lnTo>
                  <a:lnTo>
                    <a:pt x="6170" y="1244"/>
                  </a:lnTo>
                  <a:lnTo>
                    <a:pt x="6177" y="1105"/>
                  </a:lnTo>
                  <a:lnTo>
                    <a:pt x="6177" y="944"/>
                  </a:lnTo>
                  <a:lnTo>
                    <a:pt x="6170" y="754"/>
                  </a:lnTo>
                  <a:lnTo>
                    <a:pt x="6155" y="658"/>
                  </a:lnTo>
                  <a:lnTo>
                    <a:pt x="6133" y="549"/>
                  </a:lnTo>
                  <a:lnTo>
                    <a:pt x="6104" y="446"/>
                  </a:lnTo>
                  <a:lnTo>
                    <a:pt x="6075" y="344"/>
                  </a:lnTo>
                  <a:lnTo>
                    <a:pt x="6031" y="241"/>
                  </a:lnTo>
                  <a:lnTo>
                    <a:pt x="5987" y="153"/>
                  </a:lnTo>
                  <a:lnTo>
                    <a:pt x="5928" y="73"/>
                  </a:lnTo>
                  <a:lnTo>
                    <a:pt x="5862"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29" y="1692"/>
              <a:ext cx="6170" cy="2416"/>
            </a:xfrm>
            <a:custGeom>
              <a:avLst/>
              <a:gdLst/>
              <a:ahLst/>
              <a:cxnLst>
                <a:cxn ang="0">
                  <a:pos x="0" y="2203"/>
                </a:cxn>
                <a:cxn ang="0">
                  <a:pos x="161" y="2233"/>
                </a:cxn>
                <a:cxn ang="0">
                  <a:pos x="600" y="2299"/>
                </a:cxn>
                <a:cxn ang="0">
                  <a:pos x="907" y="2335"/>
                </a:cxn>
                <a:cxn ang="0">
                  <a:pos x="1251" y="2365"/>
                </a:cxn>
                <a:cxn ang="0">
                  <a:pos x="1624" y="2394"/>
                </a:cxn>
                <a:cxn ang="0">
                  <a:pos x="2034" y="2408"/>
                </a:cxn>
                <a:cxn ang="0">
                  <a:pos x="2452" y="2416"/>
                </a:cxn>
                <a:cxn ang="0">
                  <a:pos x="2671" y="2416"/>
                </a:cxn>
                <a:cxn ang="0">
                  <a:pos x="2883" y="2401"/>
                </a:cxn>
                <a:cxn ang="0">
                  <a:pos x="3096" y="2394"/>
                </a:cxn>
                <a:cxn ang="0">
                  <a:pos x="3308" y="2379"/>
                </a:cxn>
                <a:cxn ang="0">
                  <a:pos x="3520" y="2357"/>
                </a:cxn>
                <a:cxn ang="0">
                  <a:pos x="3725" y="2328"/>
                </a:cxn>
                <a:cxn ang="0">
                  <a:pos x="3930" y="2291"/>
                </a:cxn>
                <a:cxn ang="0">
                  <a:pos x="4128" y="2247"/>
                </a:cxn>
                <a:cxn ang="0">
                  <a:pos x="4318" y="2196"/>
                </a:cxn>
                <a:cxn ang="0">
                  <a:pos x="4501" y="2138"/>
                </a:cxn>
                <a:cxn ang="0">
                  <a:pos x="4677" y="2072"/>
                </a:cxn>
                <a:cxn ang="0">
                  <a:pos x="4838" y="1991"/>
                </a:cxn>
                <a:cxn ang="0">
                  <a:pos x="4991" y="1911"/>
                </a:cxn>
                <a:cxn ang="0">
                  <a:pos x="5130" y="1816"/>
                </a:cxn>
                <a:cxn ang="0">
                  <a:pos x="5167" y="1786"/>
                </a:cxn>
                <a:cxn ang="0">
                  <a:pos x="5269" y="1684"/>
                </a:cxn>
                <a:cxn ang="0">
                  <a:pos x="5430" y="1530"/>
                </a:cxn>
                <a:cxn ang="0">
                  <a:pos x="5511" y="1435"/>
                </a:cxn>
                <a:cxn ang="0">
                  <a:pos x="5613" y="1318"/>
                </a:cxn>
                <a:cxn ang="0">
                  <a:pos x="5701" y="1193"/>
                </a:cxn>
                <a:cxn ang="0">
                  <a:pos x="5789" y="1054"/>
                </a:cxn>
                <a:cxn ang="0">
                  <a:pos x="5884" y="908"/>
                </a:cxn>
                <a:cxn ang="0">
                  <a:pos x="5957" y="747"/>
                </a:cxn>
                <a:cxn ang="0">
                  <a:pos x="6031" y="571"/>
                </a:cxn>
                <a:cxn ang="0">
                  <a:pos x="6096" y="396"/>
                </a:cxn>
                <a:cxn ang="0">
                  <a:pos x="6140" y="205"/>
                </a:cxn>
                <a:cxn ang="0">
                  <a:pos x="6162" y="103"/>
                </a:cxn>
                <a:cxn ang="0">
                  <a:pos x="6170" y="0"/>
                </a:cxn>
              </a:cxnLst>
              <a:rect l="0" t="0" r="0" b="0"/>
              <a:pathLst>
                <a:path w="6170" h="2416">
                  <a:moveTo>
                    <a:pt x="0" y="2203"/>
                  </a:moveTo>
                  <a:lnTo>
                    <a:pt x="161" y="2233"/>
                  </a:lnTo>
                  <a:lnTo>
                    <a:pt x="600" y="2299"/>
                  </a:lnTo>
                  <a:lnTo>
                    <a:pt x="907" y="2335"/>
                  </a:lnTo>
                  <a:lnTo>
                    <a:pt x="1251" y="2365"/>
                  </a:lnTo>
                  <a:lnTo>
                    <a:pt x="1624" y="2394"/>
                  </a:lnTo>
                  <a:lnTo>
                    <a:pt x="2034" y="2408"/>
                  </a:lnTo>
                  <a:lnTo>
                    <a:pt x="2452" y="2416"/>
                  </a:lnTo>
                  <a:lnTo>
                    <a:pt x="2671" y="2416"/>
                  </a:lnTo>
                  <a:lnTo>
                    <a:pt x="2883" y="2401"/>
                  </a:lnTo>
                  <a:lnTo>
                    <a:pt x="3096" y="2394"/>
                  </a:lnTo>
                  <a:lnTo>
                    <a:pt x="3308" y="2379"/>
                  </a:lnTo>
                  <a:lnTo>
                    <a:pt x="3520" y="2357"/>
                  </a:lnTo>
                  <a:lnTo>
                    <a:pt x="3725" y="2328"/>
                  </a:lnTo>
                  <a:lnTo>
                    <a:pt x="3930" y="2291"/>
                  </a:lnTo>
                  <a:lnTo>
                    <a:pt x="4128" y="2247"/>
                  </a:lnTo>
                  <a:lnTo>
                    <a:pt x="4318" y="2196"/>
                  </a:lnTo>
                  <a:lnTo>
                    <a:pt x="4501" y="2138"/>
                  </a:lnTo>
                  <a:lnTo>
                    <a:pt x="4677" y="2072"/>
                  </a:lnTo>
                  <a:lnTo>
                    <a:pt x="4838" y="1991"/>
                  </a:lnTo>
                  <a:lnTo>
                    <a:pt x="4991" y="1911"/>
                  </a:lnTo>
                  <a:lnTo>
                    <a:pt x="5130" y="1816"/>
                  </a:lnTo>
                  <a:lnTo>
                    <a:pt x="5167" y="1786"/>
                  </a:lnTo>
                  <a:lnTo>
                    <a:pt x="5269" y="1684"/>
                  </a:lnTo>
                  <a:lnTo>
                    <a:pt x="5430" y="1530"/>
                  </a:lnTo>
                  <a:lnTo>
                    <a:pt x="5511" y="1435"/>
                  </a:lnTo>
                  <a:lnTo>
                    <a:pt x="5613" y="1318"/>
                  </a:lnTo>
                  <a:lnTo>
                    <a:pt x="5701" y="1193"/>
                  </a:lnTo>
                  <a:lnTo>
                    <a:pt x="5789" y="1054"/>
                  </a:lnTo>
                  <a:lnTo>
                    <a:pt x="5884" y="908"/>
                  </a:lnTo>
                  <a:lnTo>
                    <a:pt x="5957" y="747"/>
                  </a:lnTo>
                  <a:lnTo>
                    <a:pt x="6031" y="571"/>
                  </a:lnTo>
                  <a:lnTo>
                    <a:pt x="6096" y="396"/>
                  </a:lnTo>
                  <a:lnTo>
                    <a:pt x="6140" y="205"/>
                  </a:lnTo>
                  <a:lnTo>
                    <a:pt x="6162" y="103"/>
                  </a:lnTo>
                  <a:lnTo>
                    <a:pt x="6170"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3237" y="-42"/>
              <a:ext cx="2562" cy="4355"/>
            </a:xfrm>
            <a:custGeom>
              <a:avLst/>
              <a:gdLst/>
              <a:ahLst/>
              <a:cxnLst>
                <a:cxn ang="0">
                  <a:pos x="2108" y="0"/>
                </a:cxn>
                <a:cxn ang="0">
                  <a:pos x="2145" y="73"/>
                </a:cxn>
                <a:cxn ang="0">
                  <a:pos x="2196" y="175"/>
                </a:cxn>
                <a:cxn ang="0">
                  <a:pos x="2247" y="300"/>
                </a:cxn>
                <a:cxn ang="0">
                  <a:pos x="2321" y="453"/>
                </a:cxn>
                <a:cxn ang="0">
                  <a:pos x="2379" y="629"/>
                </a:cxn>
                <a:cxn ang="0">
                  <a:pos x="2438" y="827"/>
                </a:cxn>
                <a:cxn ang="0">
                  <a:pos x="2489" y="1054"/>
                </a:cxn>
                <a:cxn ang="0">
                  <a:pos x="2533" y="1288"/>
                </a:cxn>
                <a:cxn ang="0">
                  <a:pos x="2548" y="1412"/>
                </a:cxn>
                <a:cxn ang="0">
                  <a:pos x="2562" y="1537"/>
                </a:cxn>
                <a:cxn ang="0">
                  <a:pos x="2562" y="1668"/>
                </a:cxn>
                <a:cxn ang="0">
                  <a:pos x="2562" y="1793"/>
                </a:cxn>
                <a:cxn ang="0">
                  <a:pos x="2555" y="1932"/>
                </a:cxn>
                <a:cxn ang="0">
                  <a:pos x="2533" y="2064"/>
                </a:cxn>
                <a:cxn ang="0">
                  <a:pos x="2511" y="2195"/>
                </a:cxn>
                <a:cxn ang="0">
                  <a:pos x="2482" y="2327"/>
                </a:cxn>
                <a:cxn ang="0">
                  <a:pos x="2438" y="2459"/>
                </a:cxn>
                <a:cxn ang="0">
                  <a:pos x="2386" y="2591"/>
                </a:cxn>
                <a:cxn ang="0">
                  <a:pos x="2321" y="2730"/>
                </a:cxn>
                <a:cxn ang="0">
                  <a:pos x="2247" y="2862"/>
                </a:cxn>
                <a:cxn ang="0">
                  <a:pos x="2174" y="2993"/>
                </a:cxn>
                <a:cxn ang="0">
                  <a:pos x="2079" y="3118"/>
                </a:cxn>
                <a:cxn ang="0">
                  <a:pos x="2035" y="3169"/>
                </a:cxn>
                <a:cxn ang="0">
                  <a:pos x="1911" y="3293"/>
                </a:cxn>
                <a:cxn ang="0">
                  <a:pos x="1728" y="3484"/>
                </a:cxn>
                <a:cxn ang="0">
                  <a:pos x="1603" y="3586"/>
                </a:cxn>
                <a:cxn ang="0">
                  <a:pos x="1472" y="3689"/>
                </a:cxn>
                <a:cxn ang="0">
                  <a:pos x="1325" y="3791"/>
                </a:cxn>
                <a:cxn ang="0">
                  <a:pos x="1164" y="3908"/>
                </a:cxn>
                <a:cxn ang="0">
                  <a:pos x="996" y="4011"/>
                </a:cxn>
                <a:cxn ang="0">
                  <a:pos x="813" y="4106"/>
                </a:cxn>
                <a:cxn ang="0">
                  <a:pos x="623" y="4194"/>
                </a:cxn>
                <a:cxn ang="0">
                  <a:pos x="425" y="4267"/>
                </a:cxn>
                <a:cxn ang="0">
                  <a:pos x="322" y="4296"/>
                </a:cxn>
                <a:cxn ang="0">
                  <a:pos x="213" y="4318"/>
                </a:cxn>
                <a:cxn ang="0">
                  <a:pos x="110" y="4347"/>
                </a:cxn>
                <a:cxn ang="0">
                  <a:pos x="0" y="4355"/>
                </a:cxn>
              </a:cxnLst>
              <a:rect l="0" t="0" r="0" b="0"/>
              <a:pathLst>
                <a:path w="2562" h="4355">
                  <a:moveTo>
                    <a:pt x="2108" y="0"/>
                  </a:moveTo>
                  <a:lnTo>
                    <a:pt x="2145" y="73"/>
                  </a:lnTo>
                  <a:lnTo>
                    <a:pt x="2196" y="175"/>
                  </a:lnTo>
                  <a:lnTo>
                    <a:pt x="2247" y="300"/>
                  </a:lnTo>
                  <a:lnTo>
                    <a:pt x="2321" y="453"/>
                  </a:lnTo>
                  <a:lnTo>
                    <a:pt x="2379" y="629"/>
                  </a:lnTo>
                  <a:lnTo>
                    <a:pt x="2438" y="827"/>
                  </a:lnTo>
                  <a:lnTo>
                    <a:pt x="2489" y="1054"/>
                  </a:lnTo>
                  <a:lnTo>
                    <a:pt x="2533" y="1288"/>
                  </a:lnTo>
                  <a:lnTo>
                    <a:pt x="2548" y="1412"/>
                  </a:lnTo>
                  <a:lnTo>
                    <a:pt x="2562" y="1537"/>
                  </a:lnTo>
                  <a:lnTo>
                    <a:pt x="2562" y="1668"/>
                  </a:lnTo>
                  <a:lnTo>
                    <a:pt x="2562" y="1793"/>
                  </a:lnTo>
                  <a:lnTo>
                    <a:pt x="2555" y="1932"/>
                  </a:lnTo>
                  <a:lnTo>
                    <a:pt x="2533" y="2064"/>
                  </a:lnTo>
                  <a:lnTo>
                    <a:pt x="2511" y="2195"/>
                  </a:lnTo>
                  <a:lnTo>
                    <a:pt x="2482" y="2327"/>
                  </a:lnTo>
                  <a:lnTo>
                    <a:pt x="2438" y="2459"/>
                  </a:lnTo>
                  <a:lnTo>
                    <a:pt x="2386" y="2591"/>
                  </a:lnTo>
                  <a:lnTo>
                    <a:pt x="2321" y="2730"/>
                  </a:lnTo>
                  <a:lnTo>
                    <a:pt x="2247" y="2862"/>
                  </a:lnTo>
                  <a:lnTo>
                    <a:pt x="2174" y="2993"/>
                  </a:lnTo>
                  <a:lnTo>
                    <a:pt x="2079" y="3118"/>
                  </a:lnTo>
                  <a:lnTo>
                    <a:pt x="2035" y="3169"/>
                  </a:lnTo>
                  <a:lnTo>
                    <a:pt x="1911" y="3293"/>
                  </a:lnTo>
                  <a:lnTo>
                    <a:pt x="1728" y="3484"/>
                  </a:lnTo>
                  <a:lnTo>
                    <a:pt x="1603" y="3586"/>
                  </a:lnTo>
                  <a:lnTo>
                    <a:pt x="1472" y="3689"/>
                  </a:lnTo>
                  <a:lnTo>
                    <a:pt x="1325" y="3791"/>
                  </a:lnTo>
                  <a:lnTo>
                    <a:pt x="1164" y="3908"/>
                  </a:lnTo>
                  <a:lnTo>
                    <a:pt x="996" y="4011"/>
                  </a:lnTo>
                  <a:lnTo>
                    <a:pt x="813" y="4106"/>
                  </a:lnTo>
                  <a:lnTo>
                    <a:pt x="623" y="4194"/>
                  </a:lnTo>
                  <a:lnTo>
                    <a:pt x="425" y="4267"/>
                  </a:lnTo>
                  <a:lnTo>
                    <a:pt x="322" y="4296"/>
                  </a:lnTo>
                  <a:lnTo>
                    <a:pt x="213" y="4318"/>
                  </a:lnTo>
                  <a:lnTo>
                    <a:pt x="110" y="4347"/>
                  </a:lnTo>
                  <a:lnTo>
                    <a:pt x="0" y="4355"/>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8" name="フリーフォーム 27"/>
            <p:cNvSpPr>
              <a:spLocks/>
            </p:cNvSpPr>
            <p:nvPr/>
          </p:nvSpPr>
          <p:spPr bwMode="auto">
            <a:xfrm>
              <a:off x="4533" y="1949"/>
              <a:ext cx="1508" cy="2364"/>
            </a:xfrm>
            <a:custGeom>
              <a:avLst/>
              <a:gdLst/>
              <a:ahLst/>
              <a:cxnLst>
                <a:cxn ang="0">
                  <a:pos x="0" y="2364"/>
                </a:cxn>
                <a:cxn ang="0">
                  <a:pos x="58" y="2320"/>
                </a:cxn>
                <a:cxn ang="0">
                  <a:pos x="212" y="2181"/>
                </a:cxn>
                <a:cxn ang="0">
                  <a:pos x="322" y="2086"/>
                </a:cxn>
                <a:cxn ang="0">
                  <a:pos x="439" y="1976"/>
                </a:cxn>
                <a:cxn ang="0">
                  <a:pos x="564" y="1837"/>
                </a:cxn>
                <a:cxn ang="0">
                  <a:pos x="695" y="1683"/>
                </a:cxn>
                <a:cxn ang="0">
                  <a:pos x="827" y="1529"/>
                </a:cxn>
                <a:cxn ang="0">
                  <a:pos x="959" y="1339"/>
                </a:cxn>
                <a:cxn ang="0">
                  <a:pos x="1090" y="1149"/>
                </a:cxn>
                <a:cxn ang="0">
                  <a:pos x="1208" y="936"/>
                </a:cxn>
                <a:cxn ang="0">
                  <a:pos x="1266" y="827"/>
                </a:cxn>
                <a:cxn ang="0">
                  <a:pos x="1310" y="717"/>
                </a:cxn>
                <a:cxn ang="0">
                  <a:pos x="1361" y="600"/>
                </a:cxn>
                <a:cxn ang="0">
                  <a:pos x="1405" y="490"/>
                </a:cxn>
                <a:cxn ang="0">
                  <a:pos x="1434" y="365"/>
                </a:cxn>
                <a:cxn ang="0">
                  <a:pos x="1471" y="248"/>
                </a:cxn>
                <a:cxn ang="0">
                  <a:pos x="1493" y="124"/>
                </a:cxn>
                <a:cxn ang="0">
                  <a:pos x="1508" y="0"/>
                </a:cxn>
              </a:cxnLst>
              <a:rect l="0" t="0" r="0" b="0"/>
              <a:pathLst>
                <a:path w="1508" h="2364">
                  <a:moveTo>
                    <a:pt x="0" y="2364"/>
                  </a:moveTo>
                  <a:lnTo>
                    <a:pt x="58" y="2320"/>
                  </a:lnTo>
                  <a:lnTo>
                    <a:pt x="212" y="2181"/>
                  </a:lnTo>
                  <a:lnTo>
                    <a:pt x="322" y="2086"/>
                  </a:lnTo>
                  <a:lnTo>
                    <a:pt x="439" y="1976"/>
                  </a:lnTo>
                  <a:lnTo>
                    <a:pt x="564" y="1837"/>
                  </a:lnTo>
                  <a:lnTo>
                    <a:pt x="695" y="1683"/>
                  </a:lnTo>
                  <a:lnTo>
                    <a:pt x="827" y="1529"/>
                  </a:lnTo>
                  <a:lnTo>
                    <a:pt x="959" y="1339"/>
                  </a:lnTo>
                  <a:lnTo>
                    <a:pt x="1090" y="1149"/>
                  </a:lnTo>
                  <a:lnTo>
                    <a:pt x="1208" y="936"/>
                  </a:lnTo>
                  <a:lnTo>
                    <a:pt x="1266" y="827"/>
                  </a:lnTo>
                  <a:lnTo>
                    <a:pt x="1310" y="717"/>
                  </a:lnTo>
                  <a:lnTo>
                    <a:pt x="1361" y="600"/>
                  </a:lnTo>
                  <a:lnTo>
                    <a:pt x="1405" y="490"/>
                  </a:lnTo>
                  <a:lnTo>
                    <a:pt x="1434" y="365"/>
                  </a:lnTo>
                  <a:lnTo>
                    <a:pt x="1471" y="248"/>
                  </a:lnTo>
                  <a:lnTo>
                    <a:pt x="1493" y="124"/>
                  </a:lnTo>
                  <a:lnTo>
                    <a:pt x="1508"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grpSp>
        <p:nvGrpSpPr>
          <p:cNvPr id="8" name="グループ化 7"/>
          <p:cNvGrpSpPr/>
          <p:nvPr/>
        </p:nvGrpSpPr>
        <p:grpSpPr>
          <a:xfrm>
            <a:off x="7270629" y="3871493"/>
            <a:ext cx="1541824" cy="1424221"/>
            <a:chOff x="7286645" y="3871493"/>
            <a:chExt cx="1541824" cy="1424221"/>
          </a:xfrm>
          <a:gradFill>
            <a:gsLst>
              <a:gs pos="0">
                <a:schemeClr val="accent1">
                  <a:alpha val="20000"/>
                </a:schemeClr>
              </a:gs>
              <a:gs pos="100000">
                <a:schemeClr val="accent1">
                  <a:lumMod val="20000"/>
                  <a:lumOff val="80000"/>
                </a:schemeClr>
              </a:gs>
            </a:gsLst>
            <a:lin ang="5400000" scaled="1"/>
          </a:gradFill>
        </p:grpSpPr>
        <p:sp>
          <p:nvSpPr>
            <p:cNvPr id="30" name="フリーフォーム 29"/>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1" name="フリーフォーム 30"/>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2" name="フリーフォーム 31"/>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9" name="グループ化 8"/>
          <p:cNvGrpSpPr/>
          <p:nvPr/>
        </p:nvGrpSpPr>
        <p:grpSpPr>
          <a:xfrm>
            <a:off x="6341934" y="5000636"/>
            <a:ext cx="1071570" cy="1036602"/>
            <a:chOff x="6357950" y="5000636"/>
            <a:chExt cx="1071570" cy="1036602"/>
          </a:xfrm>
          <a:gradFill>
            <a:gsLst>
              <a:gs pos="0">
                <a:schemeClr val="accent1">
                  <a:alpha val="20000"/>
                </a:schemeClr>
              </a:gs>
              <a:gs pos="100000">
                <a:schemeClr val="accent1">
                  <a:lumMod val="20000"/>
                  <a:lumOff val="80000"/>
                </a:schemeClr>
              </a:gs>
            </a:gsLst>
            <a:lin ang="5400000" scaled="1"/>
          </a:gradFill>
        </p:grpSpPr>
        <p:sp>
          <p:nvSpPr>
            <p:cNvPr id="34" name="フリーフォーム 33"/>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6" name="フリーフォーム 35"/>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37" name="フリーフォーム 36"/>
          <p:cNvSpPr>
            <a:spLocks/>
          </p:cNvSpPr>
          <p:nvPr/>
        </p:nvSpPr>
        <p:spPr bwMode="auto">
          <a:xfrm>
            <a:off x="5841868"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9" name="フリーフォーム 38"/>
          <p:cNvSpPr>
            <a:spLocks/>
          </p:cNvSpPr>
          <p:nvPr/>
        </p:nvSpPr>
        <p:spPr bwMode="auto">
          <a:xfrm rot="5400000">
            <a:off x="7322976" y="5055119"/>
            <a:ext cx="1894702" cy="167838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bg1"/>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nvGrpSpPr>
          <p:cNvPr id="10" name="グループ化 9"/>
          <p:cNvGrpSpPr/>
          <p:nvPr/>
        </p:nvGrpSpPr>
        <p:grpSpPr>
          <a:xfrm>
            <a:off x="7286645" y="3871493"/>
            <a:ext cx="1541824" cy="1424221"/>
            <a:chOff x="7286645" y="3871493"/>
            <a:chExt cx="1541824" cy="1424221"/>
          </a:xfrm>
          <a:gradFill>
            <a:gsLst>
              <a:gs pos="1000">
                <a:schemeClr val="accent1">
                  <a:alpha val="20000"/>
                </a:schemeClr>
              </a:gs>
              <a:gs pos="100000">
                <a:schemeClr val="accent1"/>
              </a:gs>
            </a:gsLst>
            <a:lin ang="5400000" scaled="1"/>
          </a:gradFill>
        </p:grpSpPr>
        <p:sp>
          <p:nvSpPr>
            <p:cNvPr id="33" name="フリーフォーム 32"/>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0" name="フリーフォーム 39"/>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1" name="フリーフォーム 40"/>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11" name="グループ化 10"/>
          <p:cNvGrpSpPr/>
          <p:nvPr/>
        </p:nvGrpSpPr>
        <p:grpSpPr>
          <a:xfrm>
            <a:off x="6357950" y="5000636"/>
            <a:ext cx="1071570" cy="1036602"/>
            <a:chOff x="6357950" y="5000636"/>
            <a:chExt cx="1071570" cy="1036602"/>
          </a:xfrm>
          <a:gradFill>
            <a:gsLst>
              <a:gs pos="0">
                <a:schemeClr val="accent1">
                  <a:alpha val="20000"/>
                </a:schemeClr>
              </a:gs>
              <a:gs pos="100000">
                <a:schemeClr val="accent1"/>
              </a:gs>
            </a:gsLst>
            <a:lin ang="5400000" scaled="1"/>
          </a:gradFill>
        </p:grpSpPr>
        <p:sp>
          <p:nvSpPr>
            <p:cNvPr id="43" name="フリーフォーム 4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4" name="フリーフォーム 4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5" name="フリーフォーム 4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46" name="フリーフォーム 45"/>
          <p:cNvSpPr>
            <a:spLocks/>
          </p:cNvSpPr>
          <p:nvPr/>
        </p:nvSpPr>
        <p:spPr bwMode="auto">
          <a:xfrm>
            <a:off x="5857884"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28596"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fld id="{3C975222-D251-4B61-8D95-97A323333A91}" type="datetime1">
              <a:rPr kumimoji="1" lang="ja-JP" altLang="en-US" smtClean="0"/>
              <a:t>2014/8/8</a:t>
            </a:fld>
            <a:endParaRPr kumimoji="1" lang="ja-JP" altLang="en-US"/>
          </a:p>
        </p:txBody>
      </p:sp>
      <p:sp>
        <p:nvSpPr>
          <p:cNvPr id="6" name="フッター プレースホルダー 5"/>
          <p:cNvSpPr>
            <a:spLocks noGrp="1"/>
          </p:cNvSpPr>
          <p:nvPr>
            <p:ph type="ftr" sz="quarter" idx="11"/>
          </p:nvPr>
        </p:nvSpPr>
        <p:spPr>
          <a:xfrm>
            <a:off x="2199600" y="0"/>
            <a:ext cx="4500000" cy="360000"/>
          </a:xfrm>
        </p:spPr>
        <p:txBody>
          <a:bodyPr/>
          <a:lstStyle/>
          <a:p>
            <a:r>
              <a:rPr kumimoji="1" lang="en-US" altLang="ja-JP" smtClean="0"/>
              <a:t>International Center for Social Entrepreneurship</a:t>
            </a:r>
            <a:endParaRPr kumimoji="1"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8678"/>
            <a:ext cx="8229600" cy="571496"/>
          </a:xfrm>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7" y="2174876"/>
            <a:ext cx="4041775"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a:xfrm>
            <a:off x="0" y="0"/>
            <a:ext cx="2134800" cy="360000"/>
          </a:xfrm>
        </p:spPr>
        <p:txBody>
          <a:bodyPr/>
          <a:lstStyle/>
          <a:p>
            <a:fld id="{568A60D5-CFA7-4669-B8CF-69C5BC4C577E}" type="datetime1">
              <a:rPr kumimoji="1" lang="ja-JP" altLang="en-US" smtClean="0"/>
              <a:t>2014/8/8</a:t>
            </a:fld>
            <a:endParaRPr kumimoji="1" lang="ja-JP" altLang="en-US"/>
          </a:p>
        </p:txBody>
      </p:sp>
      <p:sp>
        <p:nvSpPr>
          <p:cNvPr id="8" name="フッター プレースホルダー 7"/>
          <p:cNvSpPr>
            <a:spLocks noGrp="1"/>
          </p:cNvSpPr>
          <p:nvPr>
            <p:ph type="ftr" sz="quarter" idx="11"/>
          </p:nvPr>
        </p:nvSpPr>
        <p:spPr>
          <a:xfrm>
            <a:off x="2199600" y="0"/>
            <a:ext cx="4500000" cy="360000"/>
          </a:xfrm>
        </p:spPr>
        <p:txBody>
          <a:bodyPr/>
          <a:lstStyle/>
          <a:p>
            <a:r>
              <a:rPr kumimoji="1" lang="en-US" altLang="ja-JP" smtClean="0"/>
              <a:t>International Center for Social Entrepreneurship</a:t>
            </a:r>
            <a:endParaRPr kumimoji="1" lang="ja-JP" altLang="en-US"/>
          </a:p>
        </p:txBody>
      </p:sp>
      <p:sp>
        <p:nvSpPr>
          <p:cNvPr id="9" name="スライド番号プレースホルダー 8"/>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71744"/>
            <a:ext cx="8229600" cy="11430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0" y="0"/>
            <a:ext cx="2133600" cy="360000"/>
          </a:xfrm>
        </p:spPr>
        <p:txBody>
          <a:bodyPr/>
          <a:lstStyle/>
          <a:p>
            <a:fld id="{D45025D8-ECB0-44C3-B4D6-F4C5BD76727C}" type="datetime1">
              <a:rPr kumimoji="1" lang="ja-JP" altLang="en-US" smtClean="0"/>
              <a:t>2014/8/8</a:t>
            </a:fld>
            <a:endParaRPr kumimoji="1" lang="ja-JP" altLang="en-US"/>
          </a:p>
        </p:txBody>
      </p:sp>
      <p:sp>
        <p:nvSpPr>
          <p:cNvPr id="4" name="フッター プレースホルダー 3"/>
          <p:cNvSpPr>
            <a:spLocks noGrp="1"/>
          </p:cNvSpPr>
          <p:nvPr>
            <p:ph type="ftr" sz="quarter" idx="11"/>
          </p:nvPr>
        </p:nvSpPr>
        <p:spPr>
          <a:xfrm>
            <a:off x="2199600" y="0"/>
            <a:ext cx="4500000" cy="360000"/>
          </a:xfrm>
        </p:spPr>
        <p:txBody>
          <a:bodyPr/>
          <a:lstStyle/>
          <a:p>
            <a:r>
              <a:rPr kumimoji="1" lang="en-US" altLang="ja-JP" smtClean="0"/>
              <a:t>International Center for Social Entrepreneurship</a:t>
            </a:r>
            <a:endParaRPr kumimoji="1" lang="ja-JP" altLang="en-US"/>
          </a:p>
        </p:txBody>
      </p:sp>
      <p:sp>
        <p:nvSpPr>
          <p:cNvPr id="5" name="スライド番号プレースホルダー 4"/>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0" y="0"/>
            <a:ext cx="2133600" cy="360000"/>
          </a:xfrm>
        </p:spPr>
        <p:txBody>
          <a:bodyPr/>
          <a:lstStyle/>
          <a:p>
            <a:fld id="{8637E2D9-984B-418B-9C16-1A61F4C228B8}" type="datetime1">
              <a:rPr kumimoji="1" lang="ja-JP" altLang="en-US" smtClean="0"/>
              <a:t>2014/8/8</a:t>
            </a:fld>
            <a:endParaRPr kumimoji="1" lang="ja-JP" altLang="en-US"/>
          </a:p>
        </p:txBody>
      </p:sp>
      <p:sp>
        <p:nvSpPr>
          <p:cNvPr id="3" name="フッター プレースホルダー 2"/>
          <p:cNvSpPr>
            <a:spLocks noGrp="1"/>
          </p:cNvSpPr>
          <p:nvPr>
            <p:ph type="ftr" sz="quarter" idx="11"/>
          </p:nvPr>
        </p:nvSpPr>
        <p:spPr>
          <a:xfrm>
            <a:off x="2199600" y="0"/>
            <a:ext cx="4500000" cy="360000"/>
          </a:xfrm>
        </p:spPr>
        <p:txBody>
          <a:bodyPr/>
          <a:lstStyle/>
          <a:p>
            <a:r>
              <a:rPr kumimoji="1" lang="en-US" altLang="ja-JP" smtClean="0"/>
              <a:t>International Center for Social Entrepreneurship</a:t>
            </a:r>
            <a:endParaRPr kumimoji="1" lang="ja-JP" altLang="en-US"/>
          </a:p>
        </p:txBody>
      </p:sp>
      <p:sp>
        <p:nvSpPr>
          <p:cNvPr id="4" name="スライド番号プレースホルダー 3"/>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1737" y="719158"/>
            <a:ext cx="3257544" cy="1162050"/>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814786" y="719158"/>
            <a:ext cx="4757742" cy="5710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461737" y="1928804"/>
            <a:ext cx="3258000" cy="45005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3600" cy="360000"/>
          </a:xfrm>
        </p:spPr>
        <p:txBody>
          <a:bodyPr/>
          <a:lstStyle/>
          <a:p>
            <a:fld id="{E12A0A75-30D1-4454-95D7-B1D59B26913C}" type="datetime1">
              <a:rPr kumimoji="1" lang="ja-JP" altLang="en-US" smtClean="0"/>
              <a:t>2014/8/8</a:t>
            </a:fld>
            <a:endParaRPr kumimoji="1"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sp>
        <p:nvSpPr>
          <p:cNvPr id="10" name="フッター プレースホルダー 9"/>
          <p:cNvSpPr>
            <a:spLocks noGrp="1"/>
          </p:cNvSpPr>
          <p:nvPr>
            <p:ph type="ftr" sz="quarter" idx="11"/>
          </p:nvPr>
        </p:nvSpPr>
        <p:spPr>
          <a:xfrm>
            <a:off x="2199599" y="0"/>
            <a:ext cx="4500000" cy="360000"/>
          </a:xfrm>
        </p:spPr>
        <p:txBody>
          <a:bodyPr/>
          <a:lstStyle/>
          <a:p>
            <a:r>
              <a:rPr kumimoji="1" lang="en-US" altLang="ja-JP" smtClean="0"/>
              <a:t>International Center for Social Entrepreneurship</a:t>
            </a:r>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0472" y="4917323"/>
            <a:ext cx="7774866" cy="428628"/>
          </a:xfrm>
        </p:spPr>
        <p:txBody>
          <a:bodyPr anchor="b"/>
          <a:lstStyle>
            <a:lvl1pPr algn="l">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571472" y="623834"/>
            <a:ext cx="5486400" cy="4114800"/>
          </a:xfrm>
          <a:prstGeom prst="rect">
            <a:avLst/>
          </a:prstGeom>
          <a:noFill/>
          <a:ln w="241300" cmpd="thinThick">
            <a:solidFill>
              <a:schemeClr val="bg1"/>
            </a:solidFill>
            <a:prstDash val="solid"/>
            <a:miter lim="800000"/>
          </a:ln>
          <a:effectLst>
            <a:glow rad="101600">
              <a:schemeClr val="tx2">
                <a:alpha val="60000"/>
              </a:schemeClr>
            </a:glow>
          </a:effectLst>
          <a:scene3d>
            <a:camera prst="perspectiveFront"/>
            <a:lightRig rig="threePt" dir="t"/>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a:xfrm>
            <a:off x="428596" y="5429264"/>
            <a:ext cx="7786742" cy="10001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fld id="{D219E87A-D812-45D6-B270-05B631206B63}" type="datetime1">
              <a:rPr kumimoji="1" lang="ja-JP" altLang="en-US" smtClean="0"/>
              <a:t>2014/8/8</a:t>
            </a:fld>
            <a:endParaRPr kumimoji="1" lang="ja-JP" altLang="en-US"/>
          </a:p>
        </p:txBody>
      </p:sp>
      <p:sp>
        <p:nvSpPr>
          <p:cNvPr id="6" name="フッター プレースホルダー 5"/>
          <p:cNvSpPr>
            <a:spLocks noGrp="1"/>
          </p:cNvSpPr>
          <p:nvPr>
            <p:ph type="ftr" sz="quarter" idx="11"/>
          </p:nvPr>
        </p:nvSpPr>
        <p:spPr>
          <a:xfrm>
            <a:off x="2199600" y="0"/>
            <a:ext cx="4500000" cy="361347"/>
          </a:xfrm>
        </p:spPr>
        <p:txBody>
          <a:bodyPr/>
          <a:lstStyle/>
          <a:p>
            <a:r>
              <a:rPr kumimoji="1" lang="en-US" altLang="ja-JP" smtClean="0"/>
              <a:t>International Center for Social Entrepreneurship</a:t>
            </a:r>
            <a:endParaRPr kumimoji="1"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44974980-0EB7-44CC-B1DD-335144E2D2E1}"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 name="日付プレースホルダー 20"/>
          <p:cNvSpPr>
            <a:spLocks noGrp="1"/>
          </p:cNvSpPr>
          <p:nvPr>
            <p:ph type="dt" sz="half" idx="2"/>
          </p:nvPr>
        </p:nvSpPr>
        <p:spPr>
          <a:xfrm>
            <a:off x="0" y="0"/>
            <a:ext cx="2133600" cy="360000"/>
          </a:xfrm>
          <a:prstGeom prst="rect">
            <a:avLst/>
          </a:prstGeom>
        </p:spPr>
        <p:txBody>
          <a:bodyPr vert="horz" rtlCol="0" anchor="ctr"/>
          <a:lstStyle>
            <a:lvl1pPr algn="l" eaLnBrk="1" latinLnBrk="0" hangingPunct="1">
              <a:defRPr kumimoji="0" sz="1200">
                <a:solidFill>
                  <a:schemeClr val="tx2">
                    <a:shade val="50000"/>
                  </a:schemeClr>
                </a:solidFill>
              </a:defRPr>
            </a:lvl1pPr>
          </a:lstStyle>
          <a:p>
            <a:fld id="{7119D805-A411-4C32-B785-95DEE4EE4CF7}" type="datetime1">
              <a:rPr kumimoji="1" lang="ja-JP" altLang="en-US" smtClean="0"/>
              <a:t>2014/8/8</a:t>
            </a:fld>
            <a:endParaRPr kumimoji="1" lang="ja-JP" altLang="en-US"/>
          </a:p>
        </p:txBody>
      </p:sp>
      <p:sp>
        <p:nvSpPr>
          <p:cNvPr id="10" name="フッター プレースホルダー 9"/>
          <p:cNvSpPr>
            <a:spLocks noGrp="1"/>
          </p:cNvSpPr>
          <p:nvPr>
            <p:ph type="ftr" sz="quarter" idx="3"/>
          </p:nvPr>
        </p:nvSpPr>
        <p:spPr>
          <a:xfrm>
            <a:off x="2198578" y="1"/>
            <a:ext cx="4500594" cy="361347"/>
          </a:xfrm>
          <a:prstGeom prst="rect">
            <a:avLst/>
          </a:prstGeom>
        </p:spPr>
        <p:txBody>
          <a:bodyPr vert="horz" rtlCol="0" anchor="ctr"/>
          <a:lstStyle>
            <a:lvl1pPr algn="ctr" eaLnBrk="1" latinLnBrk="0" hangingPunct="1">
              <a:defRPr kumimoji="0" sz="1200">
                <a:solidFill>
                  <a:schemeClr val="tx2">
                    <a:shade val="50000"/>
                  </a:schemeClr>
                </a:solidFill>
              </a:defRPr>
            </a:lvl1pPr>
          </a:lstStyle>
          <a:p>
            <a:r>
              <a:rPr kumimoji="1" lang="en-US" altLang="ja-JP" smtClean="0"/>
              <a:t>International Center for Social Entrepreneurship</a:t>
            </a:r>
            <a:endParaRPr kumimoji="1" lang="ja-JP" altLang="en-US"/>
          </a:p>
        </p:txBody>
      </p:sp>
      <p:sp>
        <p:nvSpPr>
          <p:cNvPr id="31" name="スライド番号プレースホルダー 30"/>
          <p:cNvSpPr>
            <a:spLocks noGrp="1"/>
          </p:cNvSpPr>
          <p:nvPr>
            <p:ph type="sldNum" sz="quarter" idx="4"/>
          </p:nvPr>
        </p:nvSpPr>
        <p:spPr>
          <a:xfrm>
            <a:off x="7715272" y="0"/>
            <a:ext cx="1428728" cy="360000"/>
          </a:xfrm>
          <a:prstGeom prst="rect">
            <a:avLst/>
          </a:prstGeom>
        </p:spPr>
        <p:txBody>
          <a:bodyPr vert="horz" rtlCol="0" anchor="ctr"/>
          <a:lstStyle>
            <a:lvl1pPr algn="ctr" eaLnBrk="1" latinLnBrk="0" hangingPunct="1">
              <a:defRPr kumimoji="0" sz="1200">
                <a:solidFill>
                  <a:schemeClr val="tx2">
                    <a:shade val="50000"/>
                  </a:schemeClr>
                </a:solidFill>
              </a:defRPr>
            </a:lvl1pPr>
          </a:lstStyle>
          <a:p>
            <a:fld id="{44974980-0EB7-44CC-B1DD-335144E2D2E1}" type="slidenum">
              <a:rPr kumimoji="1" lang="ja-JP" altLang="en-US" smtClean="0"/>
              <a:t>‹#›</a:t>
            </a:fld>
            <a:endParaRPr kumimoji="1" lang="ja-JP" altLang="en-US"/>
          </a:p>
        </p:txBody>
      </p:sp>
      <p:grpSp>
        <p:nvGrpSpPr>
          <p:cNvPr id="2" name="グループ化 1"/>
          <p:cNvGrpSpPr>
            <a:grpSpLocks/>
          </p:cNvGrpSpPr>
          <p:nvPr/>
        </p:nvGrpSpPr>
        <p:grpSpPr bwMode="auto">
          <a:xfrm>
            <a:off x="-27819" y="-13"/>
            <a:ext cx="9171027" cy="6856554"/>
            <a:chOff x="2074" y="1608"/>
            <a:chExt cx="1603" cy="1129"/>
          </a:xfrm>
        </p:grpSpPr>
        <p:sp>
          <p:nvSpPr>
            <p:cNvPr id="18" name="フリーフォーム 17"/>
            <p:cNvSpPr>
              <a:spLocks/>
            </p:cNvSpPr>
            <p:nvPr/>
          </p:nvSpPr>
          <p:spPr bwMode="auto">
            <a:xfrm>
              <a:off x="2074" y="2433"/>
              <a:ext cx="991" cy="300"/>
            </a:xfrm>
            <a:custGeom>
              <a:avLst/>
              <a:gdLst>
                <a:gd name="T0" fmla="*/ 0 w 991"/>
                <a:gd name="T1" fmla="*/ 0 h 300"/>
                <a:gd name="T2" fmla="*/ 15 w 991"/>
                <a:gd name="T3" fmla="*/ 14 h 300"/>
                <a:gd name="T4" fmla="*/ 32 w 991"/>
                <a:gd name="T5" fmla="*/ 33 h 300"/>
                <a:gd name="T6" fmla="*/ 57 w 991"/>
                <a:gd name="T7" fmla="*/ 54 h 300"/>
                <a:gd name="T8" fmla="*/ 92 w 991"/>
                <a:gd name="T9" fmla="*/ 79 h 300"/>
                <a:gd name="T10" fmla="*/ 132 w 991"/>
                <a:gd name="T11" fmla="*/ 106 h 300"/>
                <a:gd name="T12" fmla="*/ 182 w 991"/>
                <a:gd name="T13" fmla="*/ 133 h 300"/>
                <a:gd name="T14" fmla="*/ 236 w 991"/>
                <a:gd name="T15" fmla="*/ 163 h 300"/>
                <a:gd name="T16" fmla="*/ 301 w 991"/>
                <a:gd name="T17" fmla="*/ 192 h 300"/>
                <a:gd name="T18" fmla="*/ 374 w 991"/>
                <a:gd name="T19" fmla="*/ 219 h 300"/>
                <a:gd name="T20" fmla="*/ 457 w 991"/>
                <a:gd name="T21" fmla="*/ 244 h 300"/>
                <a:gd name="T22" fmla="*/ 501 w 991"/>
                <a:gd name="T23" fmla="*/ 255 h 300"/>
                <a:gd name="T24" fmla="*/ 545 w 991"/>
                <a:gd name="T25" fmla="*/ 267 h 300"/>
                <a:gd name="T26" fmla="*/ 595 w 991"/>
                <a:gd name="T27" fmla="*/ 275 h 300"/>
                <a:gd name="T28" fmla="*/ 647 w 991"/>
                <a:gd name="T29" fmla="*/ 282 h 300"/>
                <a:gd name="T30" fmla="*/ 699 w 991"/>
                <a:gd name="T31" fmla="*/ 290 h 300"/>
                <a:gd name="T32" fmla="*/ 752 w 991"/>
                <a:gd name="T33" fmla="*/ 294 h 300"/>
                <a:gd name="T34" fmla="*/ 810 w 991"/>
                <a:gd name="T35" fmla="*/ 298 h 300"/>
                <a:gd name="T36" fmla="*/ 868 w 991"/>
                <a:gd name="T37" fmla="*/ 300 h 300"/>
                <a:gd name="T38" fmla="*/ 927 w 991"/>
                <a:gd name="T39" fmla="*/ 298 h 300"/>
                <a:gd name="T40" fmla="*/ 991 w 991"/>
                <a:gd name="T41" fmla="*/ 296 h 300"/>
                <a:gd name="T42" fmla="*/ 0 1 256"/>
                <a:gd name="T43" fmla="*/ 0 1 256"/>
                <a:gd name="T44" fmla="*/ 0 1 256"/>
                <a:gd name="T45" fmla="*/ 0 1 256"/>
                <a:gd name="T46" fmla="*/ 0 1 256"/>
                <a:gd name="T47" fmla="*/ 0 1 256"/>
                <a:gd name="T48" fmla="*/ 0 1 256"/>
                <a:gd name="T49" fmla="*/ 0 1 256"/>
                <a:gd name="T50" fmla="*/ 0 1 256"/>
                <a:gd name="T51" fmla="*/ 0 1 256"/>
                <a:gd name="T52" fmla="*/ 0 1 256"/>
                <a:gd name="T53" fmla="*/ 0 1 256"/>
                <a:gd name="T54" fmla="*/ 0 1 256"/>
                <a:gd name="T55" fmla="*/ 0 1 256"/>
                <a:gd name="T56" fmla="*/ 0 1 256"/>
                <a:gd name="T57" fmla="*/ 0 1 256"/>
                <a:gd name="T58" fmla="*/ 0 1 256"/>
                <a:gd name="T59" fmla="*/ 0 1 256"/>
                <a:gd name="T60" fmla="*/ 0 1 256"/>
                <a:gd name="T61" fmla="*/ 0 1 256"/>
                <a:gd name="T62" fmla="*/ 0 1 256"/>
                <a:gd name="T63" fmla="*/ 0 w 991"/>
                <a:gd name="T64" fmla="*/ 0 h 300"/>
                <a:gd name="T65" fmla="*/ 0 w 991"/>
                <a:gd name="T66" fmla="*/ 0 h 3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1" h="300">
                  <a:moveTo>
                    <a:pt x="0" y="0"/>
                  </a:moveTo>
                  <a:lnTo>
                    <a:pt x="15" y="14"/>
                  </a:lnTo>
                  <a:lnTo>
                    <a:pt x="32" y="33"/>
                  </a:lnTo>
                  <a:lnTo>
                    <a:pt x="57" y="54"/>
                  </a:lnTo>
                  <a:lnTo>
                    <a:pt x="92" y="79"/>
                  </a:lnTo>
                  <a:lnTo>
                    <a:pt x="132" y="106"/>
                  </a:lnTo>
                  <a:lnTo>
                    <a:pt x="182" y="133"/>
                  </a:lnTo>
                  <a:lnTo>
                    <a:pt x="236" y="163"/>
                  </a:lnTo>
                  <a:lnTo>
                    <a:pt x="301" y="192"/>
                  </a:lnTo>
                  <a:lnTo>
                    <a:pt x="374" y="219"/>
                  </a:lnTo>
                  <a:lnTo>
                    <a:pt x="457" y="244"/>
                  </a:lnTo>
                  <a:lnTo>
                    <a:pt x="501" y="255"/>
                  </a:lnTo>
                  <a:lnTo>
                    <a:pt x="545" y="267"/>
                  </a:lnTo>
                  <a:lnTo>
                    <a:pt x="595" y="275"/>
                  </a:lnTo>
                  <a:lnTo>
                    <a:pt x="647" y="282"/>
                  </a:lnTo>
                  <a:lnTo>
                    <a:pt x="699" y="290"/>
                  </a:lnTo>
                  <a:lnTo>
                    <a:pt x="752" y="294"/>
                  </a:lnTo>
                  <a:lnTo>
                    <a:pt x="810" y="298"/>
                  </a:lnTo>
                  <a:lnTo>
                    <a:pt x="868" y="300"/>
                  </a:lnTo>
                  <a:lnTo>
                    <a:pt x="927" y="298"/>
                  </a:lnTo>
                  <a:lnTo>
                    <a:pt x="991" y="296"/>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19" name="フリーフォーム 18"/>
            <p:cNvSpPr>
              <a:spLocks/>
            </p:cNvSpPr>
            <p:nvPr/>
          </p:nvSpPr>
          <p:spPr bwMode="auto">
            <a:xfrm>
              <a:off x="2915" y="1608"/>
              <a:ext cx="683" cy="1129"/>
            </a:xfrm>
            <a:custGeom>
              <a:avLst/>
              <a:gdLst>
                <a:gd name="T0" fmla="*/ 0 w 539"/>
                <a:gd name="T1" fmla="*/ 1129 h 1129"/>
                <a:gd name="T2" fmla="*/ 42 w 539"/>
                <a:gd name="T3" fmla="*/ 1125 h 1129"/>
                <a:gd name="T4" fmla="*/ 132 w 539"/>
                <a:gd name="T5" fmla="*/ 1115 h 1129"/>
                <a:gd name="T6" fmla="*/ 188 w 539"/>
                <a:gd name="T7" fmla="*/ 1106 h 1129"/>
                <a:gd name="T8" fmla="*/ 241 w 539"/>
                <a:gd name="T9" fmla="*/ 1094 h 1129"/>
                <a:gd name="T10" fmla="*/ 289 w 539"/>
                <a:gd name="T11" fmla="*/ 1079 h 1129"/>
                <a:gd name="T12" fmla="*/ 311 w 539"/>
                <a:gd name="T13" fmla="*/ 1071 h 1129"/>
                <a:gd name="T14" fmla="*/ 328 w 539"/>
                <a:gd name="T15" fmla="*/ 1062 h 1129"/>
                <a:gd name="T16" fmla="*/ 339 w 539"/>
                <a:gd name="T17" fmla="*/ 1056 h 1129"/>
                <a:gd name="T18" fmla="*/ 351 w 539"/>
                <a:gd name="T19" fmla="*/ 1048 h 1129"/>
                <a:gd name="T20" fmla="*/ 366 w 539"/>
                <a:gd name="T21" fmla="*/ 1037 h 1129"/>
                <a:gd name="T22" fmla="*/ 385 w 539"/>
                <a:gd name="T23" fmla="*/ 1019 h 1129"/>
                <a:gd name="T24" fmla="*/ 405 w 539"/>
                <a:gd name="T25" fmla="*/ 998 h 1129"/>
                <a:gd name="T26" fmla="*/ 426 w 539"/>
                <a:gd name="T27" fmla="*/ 969 h 1129"/>
                <a:gd name="T28" fmla="*/ 449 w 539"/>
                <a:gd name="T29" fmla="*/ 939 h 1129"/>
                <a:gd name="T30" fmla="*/ 470 w 539"/>
                <a:gd name="T31" fmla="*/ 898 h 1129"/>
                <a:gd name="T32" fmla="*/ 489 w 539"/>
                <a:gd name="T33" fmla="*/ 848 h 1129"/>
                <a:gd name="T34" fmla="*/ 506 w 539"/>
                <a:gd name="T35" fmla="*/ 793 h 1129"/>
                <a:gd name="T36" fmla="*/ 520 w 539"/>
                <a:gd name="T37" fmla="*/ 727 h 1129"/>
                <a:gd name="T38" fmla="*/ 531 w 539"/>
                <a:gd name="T39" fmla="*/ 655 h 1129"/>
                <a:gd name="T40" fmla="*/ 537 w 539"/>
                <a:gd name="T41" fmla="*/ 572 h 1129"/>
                <a:gd name="T42" fmla="*/ 539 w 539"/>
                <a:gd name="T43" fmla="*/ 530 h 1129"/>
                <a:gd name="T44" fmla="*/ 537 w 539"/>
                <a:gd name="T45" fmla="*/ 482 h 1129"/>
                <a:gd name="T46" fmla="*/ 535 w 539"/>
                <a:gd name="T47" fmla="*/ 432 h 1129"/>
                <a:gd name="T48" fmla="*/ 533 w 539"/>
                <a:gd name="T49" fmla="*/ 378 h 1129"/>
                <a:gd name="T50" fmla="*/ 531 w 539"/>
                <a:gd name="T51" fmla="*/ 357 h 1129"/>
                <a:gd name="T52" fmla="*/ 524 w 539"/>
                <a:gd name="T53" fmla="*/ 286 h 1129"/>
                <a:gd name="T54" fmla="*/ 516 w 539"/>
                <a:gd name="T55" fmla="*/ 232 h 1129"/>
                <a:gd name="T56" fmla="*/ 503 w 539"/>
                <a:gd name="T57" fmla="*/ 169 h 1129"/>
                <a:gd name="T58" fmla="*/ 487 w 539"/>
                <a:gd name="T59" fmla="*/ 90 h 1129"/>
                <a:gd name="T60" fmla="*/ 466 w 539"/>
                <a:gd name="T61" fmla="*/ 0 h 1129"/>
                <a:gd name="T62" fmla="*/ 0 1 256"/>
                <a:gd name="T63" fmla="*/ 0 1 256"/>
                <a:gd name="T64" fmla="*/ 0 1 256"/>
                <a:gd name="T65" fmla="*/ 0 1 256"/>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w 539"/>
                <a:gd name="T94" fmla="*/ 0 h 1129"/>
                <a:gd name="T95" fmla="*/ 0 w 539"/>
                <a:gd name="T96" fmla="*/ 0 h 11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9" h="1129">
                  <a:moveTo>
                    <a:pt x="0" y="1129"/>
                  </a:moveTo>
                  <a:lnTo>
                    <a:pt x="42" y="1125"/>
                  </a:lnTo>
                  <a:lnTo>
                    <a:pt x="132" y="1115"/>
                  </a:lnTo>
                  <a:lnTo>
                    <a:pt x="188" y="1106"/>
                  </a:lnTo>
                  <a:lnTo>
                    <a:pt x="241" y="1094"/>
                  </a:lnTo>
                  <a:lnTo>
                    <a:pt x="289" y="1079"/>
                  </a:lnTo>
                  <a:lnTo>
                    <a:pt x="311" y="1071"/>
                  </a:lnTo>
                  <a:lnTo>
                    <a:pt x="328" y="1062"/>
                  </a:lnTo>
                  <a:lnTo>
                    <a:pt x="339" y="1056"/>
                  </a:lnTo>
                  <a:lnTo>
                    <a:pt x="351" y="1048"/>
                  </a:lnTo>
                  <a:lnTo>
                    <a:pt x="366" y="1037"/>
                  </a:lnTo>
                  <a:lnTo>
                    <a:pt x="385" y="1019"/>
                  </a:lnTo>
                  <a:lnTo>
                    <a:pt x="405" y="998"/>
                  </a:lnTo>
                  <a:lnTo>
                    <a:pt x="426" y="969"/>
                  </a:lnTo>
                  <a:lnTo>
                    <a:pt x="449" y="939"/>
                  </a:lnTo>
                  <a:lnTo>
                    <a:pt x="470" y="898"/>
                  </a:lnTo>
                  <a:lnTo>
                    <a:pt x="489" y="848"/>
                  </a:lnTo>
                  <a:lnTo>
                    <a:pt x="506" y="793"/>
                  </a:lnTo>
                  <a:lnTo>
                    <a:pt x="520" y="727"/>
                  </a:lnTo>
                  <a:lnTo>
                    <a:pt x="531" y="655"/>
                  </a:lnTo>
                  <a:lnTo>
                    <a:pt x="537" y="572"/>
                  </a:lnTo>
                  <a:lnTo>
                    <a:pt x="539" y="530"/>
                  </a:lnTo>
                  <a:lnTo>
                    <a:pt x="537" y="482"/>
                  </a:lnTo>
                  <a:lnTo>
                    <a:pt x="535" y="432"/>
                  </a:lnTo>
                  <a:lnTo>
                    <a:pt x="533" y="378"/>
                  </a:lnTo>
                  <a:lnTo>
                    <a:pt x="531" y="357"/>
                  </a:lnTo>
                  <a:lnTo>
                    <a:pt x="524" y="286"/>
                  </a:lnTo>
                  <a:lnTo>
                    <a:pt x="516" y="232"/>
                  </a:lnTo>
                  <a:lnTo>
                    <a:pt x="503" y="169"/>
                  </a:lnTo>
                  <a:lnTo>
                    <a:pt x="487" y="90"/>
                  </a:lnTo>
                  <a:lnTo>
                    <a:pt x="466"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0" name="フリーフォーム 19"/>
            <p:cNvSpPr>
              <a:spLocks/>
            </p:cNvSpPr>
            <p:nvPr/>
          </p:nvSpPr>
          <p:spPr bwMode="auto">
            <a:xfrm>
              <a:off x="2079" y="1608"/>
              <a:ext cx="1596" cy="1066"/>
            </a:xfrm>
            <a:custGeom>
              <a:avLst/>
              <a:gdLst>
                <a:gd name="T0" fmla="*/ 0 w 1607"/>
                <a:gd name="T1" fmla="*/ 929 h 1085"/>
                <a:gd name="T2" fmla="*/ 40 w 1607"/>
                <a:gd name="T3" fmla="*/ 941 h 1085"/>
                <a:gd name="T4" fmla="*/ 148 w 1607"/>
                <a:gd name="T5" fmla="*/ 966 h 1085"/>
                <a:gd name="T6" fmla="*/ 305 w 1607"/>
                <a:gd name="T7" fmla="*/ 1000 h 1085"/>
                <a:gd name="T8" fmla="*/ 399 w 1607"/>
                <a:gd name="T9" fmla="*/ 1019 h 1085"/>
                <a:gd name="T10" fmla="*/ 501 w 1607"/>
                <a:gd name="T11" fmla="*/ 1037 h 1085"/>
                <a:gd name="T12" fmla="*/ 608 w 1607"/>
                <a:gd name="T13" fmla="*/ 1052 h 1085"/>
                <a:gd name="T14" fmla="*/ 718 w 1607"/>
                <a:gd name="T15" fmla="*/ 1067 h 1085"/>
                <a:gd name="T16" fmla="*/ 827 w 1607"/>
                <a:gd name="T17" fmla="*/ 1077 h 1085"/>
                <a:gd name="T18" fmla="*/ 937 w 1607"/>
                <a:gd name="T19" fmla="*/ 1083 h 1085"/>
                <a:gd name="T20" fmla="*/ 991 w 1607"/>
                <a:gd name="T21" fmla="*/ 1085 h 1085"/>
                <a:gd name="T22" fmla="*/ 1044 w 1607"/>
                <a:gd name="T23" fmla="*/ 1085 h 1085"/>
                <a:gd name="T24" fmla="*/ 1096 w 1607"/>
                <a:gd name="T25" fmla="*/ 1083 h 1085"/>
                <a:gd name="T26" fmla="*/ 1146 w 1607"/>
                <a:gd name="T27" fmla="*/ 1079 h 1085"/>
                <a:gd name="T28" fmla="*/ 1194 w 1607"/>
                <a:gd name="T29" fmla="*/ 1073 h 1085"/>
                <a:gd name="T30" fmla="*/ 1240 w 1607"/>
                <a:gd name="T31" fmla="*/ 1065 h 1085"/>
                <a:gd name="T32" fmla="*/ 1284 w 1607"/>
                <a:gd name="T33" fmla="*/ 1058 h 1085"/>
                <a:gd name="T34" fmla="*/ 1327 w 1607"/>
                <a:gd name="T35" fmla="*/ 1046 h 1085"/>
                <a:gd name="T36" fmla="*/ 1338 w 1607"/>
                <a:gd name="T37" fmla="*/ 1042 h 1085"/>
                <a:gd name="T38" fmla="*/ 1371 w 1607"/>
                <a:gd name="T39" fmla="*/ 1031 h 1085"/>
                <a:gd name="T40" fmla="*/ 1392 w 1607"/>
                <a:gd name="T41" fmla="*/ 1019 h 1085"/>
                <a:gd name="T42" fmla="*/ 1415 w 1607"/>
                <a:gd name="T43" fmla="*/ 1008 h 1085"/>
                <a:gd name="T44" fmla="*/ 1444 w 1607"/>
                <a:gd name="T45" fmla="*/ 990 h 1085"/>
                <a:gd name="T46" fmla="*/ 1469 w 1607"/>
                <a:gd name="T47" fmla="*/ 971 h 1085"/>
                <a:gd name="T48" fmla="*/ 1496 w 1607"/>
                <a:gd name="T49" fmla="*/ 950 h 1085"/>
                <a:gd name="T50" fmla="*/ 1520 w 1607"/>
                <a:gd name="T51" fmla="*/ 923 h 1085"/>
                <a:gd name="T52" fmla="*/ 1544 w 1607"/>
                <a:gd name="T53" fmla="*/ 893 h 1085"/>
                <a:gd name="T54" fmla="*/ 1565 w 1607"/>
                <a:gd name="T55" fmla="*/ 854 h 1085"/>
                <a:gd name="T56" fmla="*/ 1582 w 1607"/>
                <a:gd name="T57" fmla="*/ 814 h 1085"/>
                <a:gd name="T58" fmla="*/ 1590 w 1607"/>
                <a:gd name="T59" fmla="*/ 791 h 1085"/>
                <a:gd name="T60" fmla="*/ 1595 w 1607"/>
                <a:gd name="T61" fmla="*/ 768 h 1085"/>
                <a:gd name="T62" fmla="*/ 1601 w 1607"/>
                <a:gd name="T63" fmla="*/ 743 h 1085"/>
                <a:gd name="T64" fmla="*/ 1605 w 1607"/>
                <a:gd name="T65" fmla="*/ 716 h 1085"/>
                <a:gd name="T66" fmla="*/ 1607 w 1607"/>
                <a:gd name="T67" fmla="*/ 689 h 1085"/>
                <a:gd name="T68" fmla="*/ 1607 w 1607"/>
                <a:gd name="T69" fmla="*/ 660 h 1085"/>
                <a:gd name="T70" fmla="*/ 1607 w 1607"/>
                <a:gd name="T71" fmla="*/ 643 h 1085"/>
                <a:gd name="T72" fmla="*/ 1607 w 1607"/>
                <a:gd name="T73" fmla="*/ 599 h 1085"/>
                <a:gd name="T74" fmla="*/ 1599 w 1607"/>
                <a:gd name="T75" fmla="*/ 530 h 1085"/>
                <a:gd name="T76" fmla="*/ 1593 w 1607"/>
                <a:gd name="T77" fmla="*/ 487 h 1085"/>
                <a:gd name="T78" fmla="*/ 1586 w 1607"/>
                <a:gd name="T79" fmla="*/ 441 h 1085"/>
                <a:gd name="T80" fmla="*/ 1574 w 1607"/>
                <a:gd name="T81" fmla="*/ 391 h 1085"/>
                <a:gd name="T82" fmla="*/ 1559 w 1607"/>
                <a:gd name="T83" fmla="*/ 340 h 1085"/>
                <a:gd name="T84" fmla="*/ 1542 w 1607"/>
                <a:gd name="T85" fmla="*/ 282 h 1085"/>
                <a:gd name="T86" fmla="*/ 1519 w 1607"/>
                <a:gd name="T87" fmla="*/ 226 h 1085"/>
                <a:gd name="T88" fmla="*/ 1492 w 1607"/>
                <a:gd name="T89" fmla="*/ 171 h 1085"/>
                <a:gd name="T90" fmla="*/ 1461 w 1607"/>
                <a:gd name="T91" fmla="*/ 113 h 1085"/>
                <a:gd name="T92" fmla="*/ 1424 w 1607"/>
                <a:gd name="T93" fmla="*/ 56 h 1085"/>
                <a:gd name="T94" fmla="*/ 1378 w 1607"/>
                <a:gd name="T95" fmla="*/ 0 h 1085"/>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1607"/>
                <a:gd name="T145" fmla="*/ 0 h 1085"/>
                <a:gd name="T146" fmla="*/ 0 w 1607"/>
                <a:gd name="T147" fmla="*/ 0 h 108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7" h="1085">
                  <a:moveTo>
                    <a:pt x="0" y="929"/>
                  </a:moveTo>
                  <a:lnTo>
                    <a:pt x="40" y="941"/>
                  </a:lnTo>
                  <a:lnTo>
                    <a:pt x="148" y="966"/>
                  </a:lnTo>
                  <a:lnTo>
                    <a:pt x="305" y="1000"/>
                  </a:lnTo>
                  <a:lnTo>
                    <a:pt x="399" y="1019"/>
                  </a:lnTo>
                  <a:lnTo>
                    <a:pt x="501" y="1037"/>
                  </a:lnTo>
                  <a:lnTo>
                    <a:pt x="608" y="1052"/>
                  </a:lnTo>
                  <a:lnTo>
                    <a:pt x="718" y="1067"/>
                  </a:lnTo>
                  <a:lnTo>
                    <a:pt x="827" y="1077"/>
                  </a:lnTo>
                  <a:lnTo>
                    <a:pt x="937" y="1083"/>
                  </a:lnTo>
                  <a:lnTo>
                    <a:pt x="991" y="1085"/>
                  </a:lnTo>
                  <a:lnTo>
                    <a:pt x="1044" y="1085"/>
                  </a:lnTo>
                  <a:lnTo>
                    <a:pt x="1096" y="1083"/>
                  </a:lnTo>
                  <a:lnTo>
                    <a:pt x="1146" y="1079"/>
                  </a:lnTo>
                  <a:lnTo>
                    <a:pt x="1194" y="1073"/>
                  </a:lnTo>
                  <a:lnTo>
                    <a:pt x="1240" y="1065"/>
                  </a:lnTo>
                  <a:lnTo>
                    <a:pt x="1284" y="1058"/>
                  </a:lnTo>
                  <a:lnTo>
                    <a:pt x="1327" y="1046"/>
                  </a:lnTo>
                  <a:lnTo>
                    <a:pt x="1338" y="1042"/>
                  </a:lnTo>
                  <a:lnTo>
                    <a:pt x="1371" y="1031"/>
                  </a:lnTo>
                  <a:lnTo>
                    <a:pt x="1392" y="1019"/>
                  </a:lnTo>
                  <a:lnTo>
                    <a:pt x="1415" y="1008"/>
                  </a:lnTo>
                  <a:lnTo>
                    <a:pt x="1444" y="990"/>
                  </a:lnTo>
                  <a:lnTo>
                    <a:pt x="1469" y="971"/>
                  </a:lnTo>
                  <a:lnTo>
                    <a:pt x="1496" y="950"/>
                  </a:lnTo>
                  <a:lnTo>
                    <a:pt x="1520" y="923"/>
                  </a:lnTo>
                  <a:lnTo>
                    <a:pt x="1544" y="893"/>
                  </a:lnTo>
                  <a:lnTo>
                    <a:pt x="1565" y="854"/>
                  </a:lnTo>
                  <a:lnTo>
                    <a:pt x="1582" y="814"/>
                  </a:lnTo>
                  <a:lnTo>
                    <a:pt x="1590" y="791"/>
                  </a:lnTo>
                  <a:lnTo>
                    <a:pt x="1595" y="768"/>
                  </a:lnTo>
                  <a:lnTo>
                    <a:pt x="1601" y="743"/>
                  </a:lnTo>
                  <a:lnTo>
                    <a:pt x="1605" y="716"/>
                  </a:lnTo>
                  <a:lnTo>
                    <a:pt x="1607" y="689"/>
                  </a:lnTo>
                  <a:lnTo>
                    <a:pt x="1607" y="660"/>
                  </a:lnTo>
                  <a:lnTo>
                    <a:pt x="1607" y="643"/>
                  </a:lnTo>
                  <a:lnTo>
                    <a:pt x="1607" y="599"/>
                  </a:lnTo>
                  <a:lnTo>
                    <a:pt x="1599" y="530"/>
                  </a:lnTo>
                  <a:lnTo>
                    <a:pt x="1593" y="487"/>
                  </a:lnTo>
                  <a:lnTo>
                    <a:pt x="1586" y="441"/>
                  </a:lnTo>
                  <a:lnTo>
                    <a:pt x="1574" y="391"/>
                  </a:lnTo>
                  <a:lnTo>
                    <a:pt x="1559" y="340"/>
                  </a:lnTo>
                  <a:lnTo>
                    <a:pt x="1542" y="282"/>
                  </a:lnTo>
                  <a:lnTo>
                    <a:pt x="1519" y="226"/>
                  </a:lnTo>
                  <a:lnTo>
                    <a:pt x="1492" y="171"/>
                  </a:lnTo>
                  <a:lnTo>
                    <a:pt x="1461" y="113"/>
                  </a:lnTo>
                  <a:lnTo>
                    <a:pt x="1424" y="56"/>
                  </a:lnTo>
                  <a:lnTo>
                    <a:pt x="1378"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2" name="フリーフォーム 21"/>
            <p:cNvSpPr>
              <a:spLocks/>
            </p:cNvSpPr>
            <p:nvPr/>
          </p:nvSpPr>
          <p:spPr bwMode="auto">
            <a:xfrm>
              <a:off x="2082" y="2032"/>
              <a:ext cx="1595" cy="657"/>
            </a:xfrm>
            <a:custGeom>
              <a:avLst/>
              <a:gdLst>
                <a:gd name="T0" fmla="*/ 0 w 1620"/>
                <a:gd name="T1" fmla="*/ 584 h 657"/>
                <a:gd name="T2" fmla="*/ 29 w 1620"/>
                <a:gd name="T3" fmla="*/ 590 h 657"/>
                <a:gd name="T4" fmla="*/ 109 w 1620"/>
                <a:gd name="T5" fmla="*/ 605 h 657"/>
                <a:gd name="T6" fmla="*/ 234 w 1620"/>
                <a:gd name="T7" fmla="*/ 624 h 657"/>
                <a:gd name="T8" fmla="*/ 303 w 1620"/>
                <a:gd name="T9" fmla="*/ 634 h 657"/>
                <a:gd name="T10" fmla="*/ 382 w 1620"/>
                <a:gd name="T11" fmla="*/ 642 h 657"/>
                <a:gd name="T12" fmla="*/ 468 w 1620"/>
                <a:gd name="T13" fmla="*/ 649 h 657"/>
                <a:gd name="T14" fmla="*/ 557 w 1620"/>
                <a:gd name="T15" fmla="*/ 653 h 657"/>
                <a:gd name="T16" fmla="*/ 651 w 1620"/>
                <a:gd name="T17" fmla="*/ 657 h 657"/>
                <a:gd name="T18" fmla="*/ 743 w 1620"/>
                <a:gd name="T19" fmla="*/ 655 h 657"/>
                <a:gd name="T20" fmla="*/ 835 w 1620"/>
                <a:gd name="T21" fmla="*/ 651 h 657"/>
                <a:gd name="T22" fmla="*/ 927 w 1620"/>
                <a:gd name="T23" fmla="*/ 643 h 657"/>
                <a:gd name="T24" fmla="*/ 1017 w 1620"/>
                <a:gd name="T25" fmla="*/ 630 h 657"/>
                <a:gd name="T26" fmla="*/ 1062 w 1620"/>
                <a:gd name="T27" fmla="*/ 620 h 657"/>
                <a:gd name="T28" fmla="*/ 1104 w 1620"/>
                <a:gd name="T29" fmla="*/ 611 h 657"/>
                <a:gd name="T30" fmla="*/ 1117 w 1620"/>
                <a:gd name="T31" fmla="*/ 607 h 657"/>
                <a:gd name="T32" fmla="*/ 1156 w 1620"/>
                <a:gd name="T33" fmla="*/ 597 h 657"/>
                <a:gd name="T34" fmla="*/ 1213 w 1620"/>
                <a:gd name="T35" fmla="*/ 576 h 657"/>
                <a:gd name="T36" fmla="*/ 1246 w 1620"/>
                <a:gd name="T37" fmla="*/ 563 h 657"/>
                <a:gd name="T38" fmla="*/ 1280 w 1620"/>
                <a:gd name="T39" fmla="*/ 547 h 657"/>
                <a:gd name="T40" fmla="*/ 1319 w 1620"/>
                <a:gd name="T41" fmla="*/ 528 h 657"/>
                <a:gd name="T42" fmla="*/ 1355 w 1620"/>
                <a:gd name="T43" fmla="*/ 507 h 657"/>
                <a:gd name="T44" fmla="*/ 1394 w 1620"/>
                <a:gd name="T45" fmla="*/ 482 h 657"/>
                <a:gd name="T46" fmla="*/ 1434 w 1620"/>
                <a:gd name="T47" fmla="*/ 451 h 657"/>
                <a:gd name="T48" fmla="*/ 1471 w 1620"/>
                <a:gd name="T49" fmla="*/ 419 h 657"/>
                <a:gd name="T50" fmla="*/ 1503 w 1620"/>
                <a:gd name="T51" fmla="*/ 380 h 657"/>
                <a:gd name="T52" fmla="*/ 1536 w 1620"/>
                <a:gd name="T53" fmla="*/ 338 h 657"/>
                <a:gd name="T54" fmla="*/ 1549 w 1620"/>
                <a:gd name="T55" fmla="*/ 317 h 657"/>
                <a:gd name="T56" fmla="*/ 1563 w 1620"/>
                <a:gd name="T57" fmla="*/ 294 h 657"/>
                <a:gd name="T58" fmla="*/ 1572 w 1620"/>
                <a:gd name="T59" fmla="*/ 265 h 657"/>
                <a:gd name="T60" fmla="*/ 1582 w 1620"/>
                <a:gd name="T61" fmla="*/ 235 h 657"/>
                <a:gd name="T62" fmla="*/ 1593 w 1620"/>
                <a:gd name="T63" fmla="*/ 196 h 657"/>
                <a:gd name="T64" fmla="*/ 1605 w 1620"/>
                <a:gd name="T65" fmla="*/ 150 h 657"/>
                <a:gd name="T66" fmla="*/ 1615 w 1620"/>
                <a:gd name="T67" fmla="*/ 102 h 657"/>
                <a:gd name="T68" fmla="*/ 1620 w 1620"/>
                <a:gd name="T69" fmla="*/ 52 h 657"/>
                <a:gd name="T70" fmla="*/ 1620 w 1620"/>
                <a:gd name="T71" fmla="*/ 25 h 657"/>
                <a:gd name="T72" fmla="*/ 1620 w 1620"/>
                <a:gd name="T73" fmla="*/ 0 h 657"/>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w 1620"/>
                <a:gd name="T112" fmla="*/ 0 h 657"/>
                <a:gd name="T113" fmla="*/ 0 w 1620"/>
                <a:gd name="T114" fmla="*/ 0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0" h="657">
                  <a:moveTo>
                    <a:pt x="0" y="584"/>
                  </a:moveTo>
                  <a:lnTo>
                    <a:pt x="29" y="590"/>
                  </a:lnTo>
                  <a:lnTo>
                    <a:pt x="109" y="605"/>
                  </a:lnTo>
                  <a:lnTo>
                    <a:pt x="234" y="624"/>
                  </a:lnTo>
                  <a:lnTo>
                    <a:pt x="303" y="634"/>
                  </a:lnTo>
                  <a:lnTo>
                    <a:pt x="382" y="642"/>
                  </a:lnTo>
                  <a:lnTo>
                    <a:pt x="468" y="649"/>
                  </a:lnTo>
                  <a:lnTo>
                    <a:pt x="557" y="653"/>
                  </a:lnTo>
                  <a:lnTo>
                    <a:pt x="651" y="657"/>
                  </a:lnTo>
                  <a:lnTo>
                    <a:pt x="743" y="655"/>
                  </a:lnTo>
                  <a:lnTo>
                    <a:pt x="835" y="651"/>
                  </a:lnTo>
                  <a:lnTo>
                    <a:pt x="927" y="643"/>
                  </a:lnTo>
                  <a:lnTo>
                    <a:pt x="1017" y="630"/>
                  </a:lnTo>
                  <a:lnTo>
                    <a:pt x="1062" y="620"/>
                  </a:lnTo>
                  <a:lnTo>
                    <a:pt x="1104" y="611"/>
                  </a:lnTo>
                  <a:lnTo>
                    <a:pt x="1117" y="607"/>
                  </a:lnTo>
                  <a:lnTo>
                    <a:pt x="1156" y="597"/>
                  </a:lnTo>
                  <a:lnTo>
                    <a:pt x="1213" y="576"/>
                  </a:lnTo>
                  <a:lnTo>
                    <a:pt x="1246" y="563"/>
                  </a:lnTo>
                  <a:lnTo>
                    <a:pt x="1280" y="547"/>
                  </a:lnTo>
                  <a:lnTo>
                    <a:pt x="1319" y="528"/>
                  </a:lnTo>
                  <a:lnTo>
                    <a:pt x="1355" y="507"/>
                  </a:lnTo>
                  <a:lnTo>
                    <a:pt x="1394" y="482"/>
                  </a:lnTo>
                  <a:lnTo>
                    <a:pt x="1434" y="451"/>
                  </a:lnTo>
                  <a:lnTo>
                    <a:pt x="1471" y="419"/>
                  </a:lnTo>
                  <a:lnTo>
                    <a:pt x="1503" y="380"/>
                  </a:lnTo>
                  <a:lnTo>
                    <a:pt x="1536" y="338"/>
                  </a:lnTo>
                  <a:lnTo>
                    <a:pt x="1549" y="317"/>
                  </a:lnTo>
                  <a:lnTo>
                    <a:pt x="1563" y="294"/>
                  </a:lnTo>
                  <a:lnTo>
                    <a:pt x="1572" y="265"/>
                  </a:lnTo>
                  <a:lnTo>
                    <a:pt x="1582" y="235"/>
                  </a:lnTo>
                  <a:lnTo>
                    <a:pt x="1593" y="196"/>
                  </a:lnTo>
                  <a:lnTo>
                    <a:pt x="1605" y="150"/>
                  </a:lnTo>
                  <a:lnTo>
                    <a:pt x="1615" y="102"/>
                  </a:lnTo>
                  <a:lnTo>
                    <a:pt x="1620" y="52"/>
                  </a:lnTo>
                  <a:lnTo>
                    <a:pt x="1620" y="25"/>
                  </a:lnTo>
                  <a:lnTo>
                    <a:pt x="162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3" name="フリーフォーム 22"/>
            <p:cNvSpPr>
              <a:spLocks/>
            </p:cNvSpPr>
            <p:nvPr/>
          </p:nvSpPr>
          <p:spPr bwMode="auto">
            <a:xfrm>
              <a:off x="2500" y="1608"/>
              <a:ext cx="1142" cy="1125"/>
            </a:xfrm>
            <a:custGeom>
              <a:avLst/>
              <a:gdLst>
                <a:gd name="T0" fmla="*/ 0 w 1142"/>
                <a:gd name="T1" fmla="*/ 1144 h 1146"/>
                <a:gd name="T2" fmla="*/ 36 w 1142"/>
                <a:gd name="T3" fmla="*/ 1146 h 1146"/>
                <a:gd name="T4" fmla="*/ 132 w 1142"/>
                <a:gd name="T5" fmla="*/ 1144 h 1146"/>
                <a:gd name="T6" fmla="*/ 200 w 1142"/>
                <a:gd name="T7" fmla="*/ 1142 h 1146"/>
                <a:gd name="T8" fmla="*/ 274 w 1142"/>
                <a:gd name="T9" fmla="*/ 1136 h 1146"/>
                <a:gd name="T10" fmla="*/ 355 w 1142"/>
                <a:gd name="T11" fmla="*/ 1131 h 1146"/>
                <a:gd name="T12" fmla="*/ 438 w 1142"/>
                <a:gd name="T13" fmla="*/ 1119 h 1146"/>
                <a:gd name="T14" fmla="*/ 526 w 1142"/>
                <a:gd name="T15" fmla="*/ 1106 h 1146"/>
                <a:gd name="T16" fmla="*/ 614 w 1142"/>
                <a:gd name="T17" fmla="*/ 1087 h 1146"/>
                <a:gd name="T18" fmla="*/ 658 w 1142"/>
                <a:gd name="T19" fmla="*/ 1075 h 1146"/>
                <a:gd name="T20" fmla="*/ 701 w 1142"/>
                <a:gd name="T21" fmla="*/ 1064 h 1146"/>
                <a:gd name="T22" fmla="*/ 743 w 1142"/>
                <a:gd name="T23" fmla="*/ 1050 h 1146"/>
                <a:gd name="T24" fmla="*/ 783 w 1142"/>
                <a:gd name="T25" fmla="*/ 1035 h 1146"/>
                <a:gd name="T26" fmla="*/ 822 w 1142"/>
                <a:gd name="T27" fmla="*/ 1017 h 1146"/>
                <a:gd name="T28" fmla="*/ 860 w 1142"/>
                <a:gd name="T29" fmla="*/ 998 h 1146"/>
                <a:gd name="T30" fmla="*/ 895 w 1142"/>
                <a:gd name="T31" fmla="*/ 979 h 1146"/>
                <a:gd name="T32" fmla="*/ 927 w 1142"/>
                <a:gd name="T33" fmla="*/ 958 h 1146"/>
                <a:gd name="T34" fmla="*/ 958 w 1142"/>
                <a:gd name="T35" fmla="*/ 935 h 1146"/>
                <a:gd name="T36" fmla="*/ 985 w 1142"/>
                <a:gd name="T37" fmla="*/ 910 h 1146"/>
                <a:gd name="T38" fmla="*/ 1012 w 1142"/>
                <a:gd name="T39" fmla="*/ 883 h 1146"/>
                <a:gd name="T40" fmla="*/ 1033 w 1142"/>
                <a:gd name="T41" fmla="*/ 852 h 1146"/>
                <a:gd name="T42" fmla="*/ 1040 w 1142"/>
                <a:gd name="T43" fmla="*/ 841 h 1146"/>
                <a:gd name="T44" fmla="*/ 1060 w 1142"/>
                <a:gd name="T45" fmla="*/ 808 h 1146"/>
                <a:gd name="T46" fmla="*/ 1073 w 1142"/>
                <a:gd name="T47" fmla="*/ 783 h 1146"/>
                <a:gd name="T48" fmla="*/ 1085 w 1142"/>
                <a:gd name="T49" fmla="*/ 751 h 1146"/>
                <a:gd name="T50" fmla="*/ 1098 w 1142"/>
                <a:gd name="T51" fmla="*/ 712 h 1146"/>
                <a:gd name="T52" fmla="*/ 1112 w 1142"/>
                <a:gd name="T53" fmla="*/ 664 h 1146"/>
                <a:gd name="T54" fmla="*/ 1123 w 1142"/>
                <a:gd name="T55" fmla="*/ 610 h 1146"/>
                <a:gd name="T56" fmla="*/ 1133 w 1142"/>
                <a:gd name="T57" fmla="*/ 551 h 1146"/>
                <a:gd name="T58" fmla="*/ 1140 w 1142"/>
                <a:gd name="T59" fmla="*/ 482 h 1146"/>
                <a:gd name="T60" fmla="*/ 1142 w 1142"/>
                <a:gd name="T61" fmla="*/ 403 h 1146"/>
                <a:gd name="T62" fmla="*/ 1142 w 1142"/>
                <a:gd name="T63" fmla="*/ 317 h 1146"/>
                <a:gd name="T64" fmla="*/ 1136 w 1142"/>
                <a:gd name="T65" fmla="*/ 219 h 1146"/>
                <a:gd name="T66" fmla="*/ 1127 w 1142"/>
                <a:gd name="T67" fmla="*/ 115 h 1146"/>
                <a:gd name="T68" fmla="*/ 1110 w 1142"/>
                <a:gd name="T69" fmla="*/ 0 h 114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w 1142"/>
                <a:gd name="T106" fmla="*/ 0 h 1146"/>
                <a:gd name="T107" fmla="*/ 0 w 1142"/>
                <a:gd name="T108" fmla="*/ 0 h 11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2" h="1146">
                  <a:moveTo>
                    <a:pt x="0" y="1144"/>
                  </a:moveTo>
                  <a:lnTo>
                    <a:pt x="36" y="1146"/>
                  </a:lnTo>
                  <a:lnTo>
                    <a:pt x="132" y="1144"/>
                  </a:lnTo>
                  <a:lnTo>
                    <a:pt x="200" y="1142"/>
                  </a:lnTo>
                  <a:lnTo>
                    <a:pt x="274" y="1136"/>
                  </a:lnTo>
                  <a:lnTo>
                    <a:pt x="355" y="1131"/>
                  </a:lnTo>
                  <a:lnTo>
                    <a:pt x="438" y="1119"/>
                  </a:lnTo>
                  <a:lnTo>
                    <a:pt x="526" y="1106"/>
                  </a:lnTo>
                  <a:lnTo>
                    <a:pt x="614" y="1087"/>
                  </a:lnTo>
                  <a:lnTo>
                    <a:pt x="658" y="1075"/>
                  </a:lnTo>
                  <a:lnTo>
                    <a:pt x="701" y="1064"/>
                  </a:lnTo>
                  <a:lnTo>
                    <a:pt x="743" y="1050"/>
                  </a:lnTo>
                  <a:lnTo>
                    <a:pt x="783" y="1035"/>
                  </a:lnTo>
                  <a:lnTo>
                    <a:pt x="822" y="1017"/>
                  </a:lnTo>
                  <a:lnTo>
                    <a:pt x="860" y="998"/>
                  </a:lnTo>
                  <a:lnTo>
                    <a:pt x="895" y="979"/>
                  </a:lnTo>
                  <a:lnTo>
                    <a:pt x="927" y="958"/>
                  </a:lnTo>
                  <a:lnTo>
                    <a:pt x="958" y="935"/>
                  </a:lnTo>
                  <a:lnTo>
                    <a:pt x="985" y="910"/>
                  </a:lnTo>
                  <a:lnTo>
                    <a:pt x="1012" y="883"/>
                  </a:lnTo>
                  <a:lnTo>
                    <a:pt x="1033" y="852"/>
                  </a:lnTo>
                  <a:lnTo>
                    <a:pt x="1040" y="841"/>
                  </a:lnTo>
                  <a:lnTo>
                    <a:pt x="1060" y="808"/>
                  </a:lnTo>
                  <a:lnTo>
                    <a:pt x="1073" y="783"/>
                  </a:lnTo>
                  <a:lnTo>
                    <a:pt x="1085" y="751"/>
                  </a:lnTo>
                  <a:lnTo>
                    <a:pt x="1098" y="712"/>
                  </a:lnTo>
                  <a:lnTo>
                    <a:pt x="1112" y="664"/>
                  </a:lnTo>
                  <a:lnTo>
                    <a:pt x="1123" y="610"/>
                  </a:lnTo>
                  <a:lnTo>
                    <a:pt x="1133" y="551"/>
                  </a:lnTo>
                  <a:lnTo>
                    <a:pt x="1140" y="482"/>
                  </a:lnTo>
                  <a:lnTo>
                    <a:pt x="1142" y="403"/>
                  </a:lnTo>
                  <a:lnTo>
                    <a:pt x="1142" y="317"/>
                  </a:lnTo>
                  <a:lnTo>
                    <a:pt x="1136" y="219"/>
                  </a:lnTo>
                  <a:lnTo>
                    <a:pt x="1127" y="115"/>
                  </a:lnTo>
                  <a:lnTo>
                    <a:pt x="111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4" name="フリーフォーム 23"/>
            <p:cNvSpPr>
              <a:spLocks/>
            </p:cNvSpPr>
            <p:nvPr/>
          </p:nvSpPr>
          <p:spPr bwMode="auto">
            <a:xfrm>
              <a:off x="3381" y="1608"/>
              <a:ext cx="296" cy="24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5" name="フリーフォーム 24"/>
            <p:cNvSpPr>
              <a:spLocks/>
            </p:cNvSpPr>
            <p:nvPr/>
          </p:nvSpPr>
          <p:spPr bwMode="auto">
            <a:xfrm>
              <a:off x="2079" y="2576"/>
              <a:ext cx="951" cy="157"/>
            </a:xfrm>
            <a:custGeom>
              <a:avLst/>
              <a:gdLst>
                <a:gd name="T0" fmla="*/ 0 w 960"/>
                <a:gd name="T1" fmla="*/ 0 h 157"/>
                <a:gd name="T2" fmla="*/ 98 w 960"/>
                <a:gd name="T3" fmla="*/ 27 h 157"/>
                <a:gd name="T4" fmla="*/ 209 w 960"/>
                <a:gd name="T5" fmla="*/ 53 h 157"/>
                <a:gd name="T6" fmla="*/ 340 w 960"/>
                <a:gd name="T7" fmla="*/ 84 h 157"/>
                <a:gd name="T8" fmla="*/ 493 w 960"/>
                <a:gd name="T9" fmla="*/ 113 h 157"/>
                <a:gd name="T10" fmla="*/ 572 w 960"/>
                <a:gd name="T11" fmla="*/ 126 h 157"/>
                <a:gd name="T12" fmla="*/ 654 w 960"/>
                <a:gd name="T13" fmla="*/ 138 h 157"/>
                <a:gd name="T14" fmla="*/ 735 w 960"/>
                <a:gd name="T15" fmla="*/ 146 h 157"/>
                <a:gd name="T16" fmla="*/ 812 w 960"/>
                <a:gd name="T17" fmla="*/ 153 h 157"/>
                <a:gd name="T18" fmla="*/ 887 w 960"/>
                <a:gd name="T19" fmla="*/ 157 h 157"/>
                <a:gd name="T20" fmla="*/ 960 w 960"/>
                <a:gd name="T21" fmla="*/ 155 h 157"/>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960"/>
                <a:gd name="T34" fmla="*/ 0 h 157"/>
                <a:gd name="T35" fmla="*/ 0 w 960"/>
                <a:gd name="T36" fmla="*/ 0 h 1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60" h="157">
                  <a:moveTo>
                    <a:pt x="0" y="0"/>
                  </a:moveTo>
                  <a:lnTo>
                    <a:pt x="98" y="27"/>
                  </a:lnTo>
                  <a:lnTo>
                    <a:pt x="209" y="53"/>
                  </a:lnTo>
                  <a:lnTo>
                    <a:pt x="340" y="84"/>
                  </a:lnTo>
                  <a:lnTo>
                    <a:pt x="493" y="113"/>
                  </a:lnTo>
                  <a:lnTo>
                    <a:pt x="572" y="126"/>
                  </a:lnTo>
                  <a:lnTo>
                    <a:pt x="654" y="138"/>
                  </a:lnTo>
                  <a:lnTo>
                    <a:pt x="735" y="146"/>
                  </a:lnTo>
                  <a:lnTo>
                    <a:pt x="812" y="153"/>
                  </a:lnTo>
                  <a:lnTo>
                    <a:pt x="887" y="157"/>
                  </a:lnTo>
                  <a:lnTo>
                    <a:pt x="960" y="155"/>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sp>
        <p:nvSpPr>
          <p:cNvPr id="14" name="タイトル プレースホルダー 13"/>
          <p:cNvSpPr>
            <a:spLocks noGrp="1"/>
          </p:cNvSpPr>
          <p:nvPr>
            <p:ph type="title"/>
          </p:nvPr>
        </p:nvSpPr>
        <p:spPr>
          <a:xfrm>
            <a:off x="457200" y="428612"/>
            <a:ext cx="8229600" cy="1143000"/>
          </a:xfrm>
          <a:prstGeom prst="rect">
            <a:avLst/>
          </a:prstGeom>
          <a:effectLst>
            <a:softEdge rad="12700"/>
          </a:effectLst>
        </p:spPr>
        <p:txBody>
          <a:bodyPr vert="horz" rtlCol="0"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1170"/>
            <a:ext cx="8229600" cy="4685350"/>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3" name="グループ化 2"/>
          <p:cNvGrpSpPr/>
          <p:nvPr/>
        </p:nvGrpSpPr>
        <p:grpSpPr>
          <a:xfrm>
            <a:off x="8072430" y="5827532"/>
            <a:ext cx="1071570" cy="1036602"/>
            <a:chOff x="6357950" y="5000636"/>
            <a:chExt cx="1071570" cy="1036602"/>
          </a:xfrm>
          <a:solidFill>
            <a:schemeClr val="accent1">
              <a:alpha val="30000"/>
            </a:schemeClr>
          </a:solidFill>
        </p:grpSpPr>
        <p:sp>
          <p:nvSpPr>
            <p:cNvPr id="33" name="フリーフォーム 3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4" name="フリーフォーム 3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info@icse.j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jimdo.com/www56/o/sfc8317b256a63f6c/emotion/crop/header.jpg?t=13390848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580" y="620688"/>
            <a:ext cx="6868788" cy="228289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015580" y="3429000"/>
            <a:ext cx="6868788" cy="2492990"/>
          </a:xfrm>
          <a:prstGeom prst="rect">
            <a:avLst/>
          </a:prstGeom>
          <a:noFill/>
        </p:spPr>
        <p:txBody>
          <a:bodyPr wrap="square" rtlCol="0">
            <a:spAutoFit/>
          </a:bodyPr>
          <a:lstStyle/>
          <a:p>
            <a:pPr algn="ctr"/>
            <a:r>
              <a:rPr kumimoji="1" lang="en-US" altLang="ja-JP" sz="6000" b="1" i="1" dirty="0" smtClean="0">
                <a:solidFill>
                  <a:srgbClr val="0070C0"/>
                </a:solidFill>
                <a:effectLst>
                  <a:outerShdw blurRad="38100" dist="38100" dir="2700000" algn="tl">
                    <a:srgbClr val="000000">
                      <a:alpha val="43137"/>
                    </a:srgbClr>
                  </a:outerShdw>
                </a:effectLst>
              </a:rPr>
              <a:t>ICSE Competition Guidance</a:t>
            </a:r>
            <a:r>
              <a:rPr lang="en-US" altLang="ja-JP" sz="6000" b="1" i="1" dirty="0" smtClean="0">
                <a:solidFill>
                  <a:srgbClr val="0070C0"/>
                </a:solidFill>
                <a:effectLst>
                  <a:outerShdw blurRad="38100" dist="38100" dir="2700000" algn="tl">
                    <a:srgbClr val="000000">
                      <a:alpha val="43137"/>
                    </a:srgbClr>
                  </a:outerShdw>
                </a:effectLst>
              </a:rPr>
              <a:t> </a:t>
            </a:r>
            <a:endParaRPr kumimoji="1" lang="en-US" altLang="ja-JP" sz="6000" b="1" i="1" dirty="0" smtClean="0">
              <a:solidFill>
                <a:srgbClr val="0070C0"/>
              </a:solidFill>
              <a:effectLst>
                <a:outerShdw blurRad="38100" dist="38100" dir="2700000" algn="tl">
                  <a:srgbClr val="000000">
                    <a:alpha val="43137"/>
                  </a:srgbClr>
                </a:outerShdw>
              </a:effectLst>
            </a:endParaRPr>
          </a:p>
          <a:p>
            <a:pPr algn="ctr"/>
            <a:r>
              <a:rPr lang="en-US" altLang="ja-JP" sz="3600" b="1" dirty="0" smtClean="0"/>
              <a:t>July 10</a:t>
            </a:r>
            <a:r>
              <a:rPr lang="en-US" altLang="ja-JP" sz="3600" b="1" baseline="30000" dirty="0" smtClean="0"/>
              <a:t>th</a:t>
            </a:r>
            <a:r>
              <a:rPr lang="en-US" altLang="ja-JP" sz="3600" b="1" dirty="0" smtClean="0"/>
              <a:t> , 2014 </a:t>
            </a:r>
            <a:endParaRPr kumimoji="1" lang="ja-JP" altLang="en-US" sz="3600" b="1" dirty="0"/>
          </a:p>
        </p:txBody>
      </p:sp>
      <p:sp>
        <p:nvSpPr>
          <p:cNvPr id="5" name="フッター プレースホルダー 4"/>
          <p:cNvSpPr>
            <a:spLocks noGrp="1"/>
          </p:cNvSpPr>
          <p:nvPr>
            <p:ph type="ftr" sz="quarter" idx="11"/>
          </p:nvPr>
        </p:nvSpPr>
        <p:spPr/>
        <p:txBody>
          <a:bodyPr/>
          <a:lstStyle/>
          <a:p>
            <a:r>
              <a:rPr kumimoji="1" lang="en-US" altLang="ja-JP" smtClean="0"/>
              <a:t>International Center for Social Entrepreneurship</a:t>
            </a:r>
            <a:endParaRPr kumimoji="1" lang="ja-JP" altLang="en-US"/>
          </a:p>
        </p:txBody>
      </p:sp>
      <p:sp>
        <p:nvSpPr>
          <p:cNvPr id="6" name="スライド番号プレースホルダー 5"/>
          <p:cNvSpPr>
            <a:spLocks noGrp="1"/>
          </p:cNvSpPr>
          <p:nvPr>
            <p:ph type="sldNum" sz="quarter" idx="12"/>
          </p:nvPr>
        </p:nvSpPr>
        <p:spPr/>
        <p:txBody>
          <a:bodyPr/>
          <a:lstStyle/>
          <a:p>
            <a:fld id="{44974980-0EB7-44CC-B1DD-335144E2D2E1}" type="slidenum">
              <a:rPr kumimoji="1" lang="ja-JP" altLang="en-US" smtClean="0"/>
              <a:t>1</a:t>
            </a:fld>
            <a:endParaRPr kumimoji="1" lang="ja-JP" altLang="en-US"/>
          </a:p>
        </p:txBody>
      </p:sp>
    </p:spTree>
    <p:extLst>
      <p:ext uri="{BB962C8B-B14F-4D97-AF65-F5344CB8AC3E}">
        <p14:creationId xmlns:p14="http://schemas.microsoft.com/office/powerpoint/2010/main" val="519826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27584" y="2204864"/>
            <a:ext cx="7848872" cy="1938992"/>
          </a:xfrm>
          <a:prstGeom prst="rect">
            <a:avLst/>
          </a:prstGeom>
          <a:noFill/>
        </p:spPr>
        <p:txBody>
          <a:bodyPr wrap="square" rtlCol="0">
            <a:spAutoFit/>
          </a:bodyPr>
          <a:lstStyle/>
          <a:p>
            <a:pPr algn="ctr"/>
            <a:r>
              <a:rPr lang="en-US" altLang="ja-JP" sz="6000" b="1" i="1" dirty="0">
                <a:solidFill>
                  <a:srgbClr val="002060"/>
                </a:solidFill>
                <a:effectLst>
                  <a:outerShdw blurRad="38100" dist="38100" dir="2700000" algn="tl">
                    <a:srgbClr val="000000">
                      <a:alpha val="43137"/>
                    </a:srgbClr>
                  </a:outerShdw>
                </a:effectLst>
              </a:rPr>
              <a:t>Let's </a:t>
            </a:r>
            <a:r>
              <a:rPr lang="en-US" altLang="ja-JP" sz="6000" b="1" i="1" dirty="0" smtClean="0">
                <a:solidFill>
                  <a:srgbClr val="002060"/>
                </a:solidFill>
                <a:effectLst>
                  <a:outerShdw blurRad="38100" dist="38100" dir="2700000" algn="tl">
                    <a:srgbClr val="000000">
                      <a:alpha val="43137"/>
                    </a:srgbClr>
                  </a:outerShdw>
                </a:effectLst>
              </a:rPr>
              <a:t>all participate </a:t>
            </a:r>
          </a:p>
          <a:p>
            <a:pPr algn="ctr"/>
            <a:r>
              <a:rPr lang="en-US" altLang="ja-JP" sz="6000" b="1" i="1" dirty="0" smtClean="0">
                <a:solidFill>
                  <a:srgbClr val="002060"/>
                </a:solidFill>
                <a:effectLst>
                  <a:outerShdw blurRad="38100" dist="38100" dir="2700000" algn="tl">
                    <a:srgbClr val="000000">
                      <a:alpha val="43137"/>
                    </a:srgbClr>
                  </a:outerShdw>
                </a:effectLst>
              </a:rPr>
              <a:t>in </a:t>
            </a:r>
            <a:r>
              <a:rPr lang="en-US" altLang="ja-JP" sz="6000" b="1" i="1" dirty="0">
                <a:solidFill>
                  <a:srgbClr val="002060"/>
                </a:solidFill>
                <a:effectLst>
                  <a:outerShdw blurRad="38100" dist="38100" dir="2700000" algn="tl">
                    <a:srgbClr val="000000">
                      <a:alpha val="43137"/>
                    </a:srgbClr>
                  </a:outerShdw>
                </a:effectLst>
              </a:rPr>
              <a:t>competition</a:t>
            </a:r>
            <a:endParaRPr kumimoji="1" lang="ja-JP" altLang="en-US" sz="60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929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8749" y="332656"/>
            <a:ext cx="8568952" cy="6309420"/>
          </a:xfrm>
          <a:prstGeom prst="rect">
            <a:avLst/>
          </a:prstGeom>
        </p:spPr>
        <p:txBody>
          <a:bodyPr wrap="square">
            <a:spAutoFit/>
          </a:bodyPr>
          <a:lstStyle/>
          <a:p>
            <a:r>
              <a:rPr lang="ja-JP" altLang="en-US" sz="2000" b="1" dirty="0" smtClean="0">
                <a:solidFill>
                  <a:srgbClr val="FF0000"/>
                </a:solidFill>
              </a:rPr>
              <a:t>「国際社会起業サポートセンター」</a:t>
            </a:r>
          </a:p>
          <a:p>
            <a:r>
              <a:rPr lang="en-US" altLang="ja-JP" sz="2000" b="1" dirty="0" smtClean="0">
                <a:solidFill>
                  <a:srgbClr val="FF0000"/>
                </a:solidFill>
              </a:rPr>
              <a:t>International Center for Social Entrepreneurship</a:t>
            </a:r>
            <a:r>
              <a:rPr lang="ja-JP" altLang="en-US" sz="2000" b="1" dirty="0" smtClean="0">
                <a:solidFill>
                  <a:srgbClr val="FF0000"/>
                </a:solidFill>
              </a:rPr>
              <a:t>　（</a:t>
            </a:r>
            <a:r>
              <a:rPr lang="en-US" altLang="ja-JP" sz="2000" b="1" dirty="0" smtClean="0">
                <a:solidFill>
                  <a:srgbClr val="FF0000"/>
                </a:solidFill>
              </a:rPr>
              <a:t>ICSE</a:t>
            </a:r>
            <a:r>
              <a:rPr lang="ja-JP" altLang="en-US" sz="2000" b="1" dirty="0" smtClean="0">
                <a:solidFill>
                  <a:srgbClr val="FF0000"/>
                </a:solidFill>
              </a:rPr>
              <a:t>）</a:t>
            </a:r>
          </a:p>
          <a:p>
            <a:r>
              <a:rPr lang="ja-JP" altLang="en-US" sz="2800" b="1" dirty="0" smtClean="0">
                <a:solidFill>
                  <a:srgbClr val="002060"/>
                </a:solidFill>
              </a:rPr>
              <a:t>ビジョン</a:t>
            </a:r>
            <a:r>
              <a:rPr lang="en-US" altLang="ja-JP" sz="2800" b="1" dirty="0" smtClean="0">
                <a:solidFill>
                  <a:srgbClr val="002060"/>
                </a:solidFill>
              </a:rPr>
              <a:t>Vision</a:t>
            </a:r>
            <a:endParaRPr lang="ja-JP" altLang="en-US" sz="2800" b="1" dirty="0" smtClean="0">
              <a:solidFill>
                <a:srgbClr val="002060"/>
              </a:solidFill>
            </a:endParaRPr>
          </a:p>
          <a:p>
            <a:r>
              <a:rPr lang="ja-JP" altLang="en-US" sz="2000" b="1" dirty="0" smtClean="0">
                <a:effectLst/>
              </a:rPr>
              <a:t> </a:t>
            </a:r>
            <a:r>
              <a:rPr lang="en-US" altLang="ja-JP" sz="2000" b="1" dirty="0"/>
              <a:t>ICSE</a:t>
            </a:r>
            <a:r>
              <a:rPr lang="ja-JP" altLang="en-US" sz="2000" b="1" dirty="0"/>
              <a:t>は、世界のすべての人々がともに働き暮らす持続可能な社会の構築に貢献する</a:t>
            </a:r>
            <a:r>
              <a:rPr lang="ja-JP" altLang="en-US" sz="2000" b="1" dirty="0" smtClean="0"/>
              <a:t>。</a:t>
            </a:r>
            <a:r>
              <a:rPr lang="en-US" altLang="ja-JP" sz="2400" b="1" dirty="0" smtClean="0">
                <a:effectLst/>
              </a:rPr>
              <a:t>ICSE contributes the sustainable society where everyone in the world live and work together.</a:t>
            </a:r>
            <a:endParaRPr lang="ja-JP" altLang="en-US" sz="2400" dirty="0" smtClean="0">
              <a:effectLst/>
            </a:endParaRPr>
          </a:p>
          <a:p>
            <a:endParaRPr lang="en-US" altLang="ja-JP" sz="2000" b="1" dirty="0" smtClean="0">
              <a:solidFill>
                <a:srgbClr val="002060"/>
              </a:solidFill>
            </a:endParaRPr>
          </a:p>
          <a:p>
            <a:r>
              <a:rPr lang="ja-JP" altLang="en-US" sz="2800" b="1" dirty="0" smtClean="0">
                <a:solidFill>
                  <a:srgbClr val="002060"/>
                </a:solidFill>
              </a:rPr>
              <a:t>ミッション </a:t>
            </a:r>
            <a:r>
              <a:rPr lang="en-US" altLang="ja-JP" sz="2800" b="1" dirty="0" smtClean="0">
                <a:solidFill>
                  <a:srgbClr val="002060"/>
                </a:solidFill>
              </a:rPr>
              <a:t>Mission </a:t>
            </a:r>
            <a:endParaRPr lang="ja-JP" altLang="en-US" sz="2800" b="1" dirty="0" smtClean="0">
              <a:solidFill>
                <a:srgbClr val="002060"/>
              </a:solidFill>
            </a:endParaRPr>
          </a:p>
          <a:p>
            <a:r>
              <a:rPr lang="ja-JP" altLang="en-US" sz="2000" b="1" dirty="0"/>
              <a:t>  </a:t>
            </a:r>
            <a:r>
              <a:rPr lang="en-US" altLang="ja-JP" sz="2000" b="1" dirty="0"/>
              <a:t>ICSE</a:t>
            </a:r>
            <a:r>
              <a:rPr lang="ja-JP" altLang="en-US" sz="2000" b="1" dirty="0"/>
              <a:t>は、国籍や国・地域を問わず、社会的課題解決のために新しいアイディアで挑戦する情熱と実行力のある社会起業家の支援をミッションとする。特に、貧困、雇用 、環境、健康、教育などの分野における社会問題をビジネス的ソリューションで、持続的社会構築に貢献する新しいアイディアの実現に努力する社会起業家を積極的に支援する</a:t>
            </a:r>
            <a:r>
              <a:rPr lang="ja-JP" altLang="en-US" sz="2000" b="1" dirty="0" smtClean="0"/>
              <a:t>。</a:t>
            </a:r>
            <a:endParaRPr lang="en-US" altLang="ja-JP" sz="2000" b="1" dirty="0" smtClean="0"/>
          </a:p>
          <a:p>
            <a:r>
              <a:rPr lang="en-US" altLang="ja-JP" sz="2400" b="1" dirty="0" smtClean="0"/>
              <a:t>ICSE  supports the Social Entrepreneurs who have passion and  challenge to create the new idea to solve the social problems in the world. They make an effort to realize the sustainable society by the business solution to mitigate the problems such as poverty, unemployment, environment,  health and education.</a:t>
            </a:r>
            <a:endParaRPr lang="ja-JP" altLang="en-US" sz="2400" b="1" dirty="0" smtClean="0"/>
          </a:p>
        </p:txBody>
      </p:sp>
      <p:sp>
        <p:nvSpPr>
          <p:cNvPr id="3" name="フッター プレースホルダー 2"/>
          <p:cNvSpPr>
            <a:spLocks noGrp="1"/>
          </p:cNvSpPr>
          <p:nvPr>
            <p:ph type="ftr" sz="quarter" idx="11"/>
          </p:nvPr>
        </p:nvSpPr>
        <p:spPr/>
        <p:txBody>
          <a:bodyPr/>
          <a:lstStyle/>
          <a:p>
            <a:r>
              <a:rPr kumimoji="1" lang="en-US" altLang="ja-JP" dirty="0" smtClean="0"/>
              <a:t>International Center for Social Entrepreneurship</a:t>
            </a:r>
            <a:endParaRPr kumimoji="1" lang="ja-JP" altLang="en-US" dirty="0"/>
          </a:p>
        </p:txBody>
      </p:sp>
      <p:sp>
        <p:nvSpPr>
          <p:cNvPr id="4" name="スライド番号プレースホルダー 3"/>
          <p:cNvSpPr>
            <a:spLocks noGrp="1"/>
          </p:cNvSpPr>
          <p:nvPr>
            <p:ph type="sldNum" sz="quarter" idx="12"/>
          </p:nvPr>
        </p:nvSpPr>
        <p:spPr/>
        <p:txBody>
          <a:bodyPr/>
          <a:lstStyle/>
          <a:p>
            <a:fld id="{44974980-0EB7-44CC-B1DD-335144E2D2E1}" type="slidenum">
              <a:rPr kumimoji="1" lang="ja-JP" altLang="en-US" smtClean="0"/>
              <a:t>2</a:t>
            </a:fld>
            <a:endParaRPr kumimoji="1" lang="ja-JP" altLang="en-US"/>
          </a:p>
        </p:txBody>
      </p:sp>
    </p:spTree>
    <p:extLst>
      <p:ext uri="{BB962C8B-B14F-4D97-AF65-F5344CB8AC3E}">
        <p14:creationId xmlns:p14="http://schemas.microsoft.com/office/powerpoint/2010/main" val="337127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r>
              <a:rPr kumimoji="1" lang="en-US" altLang="ja-JP" smtClean="0"/>
              <a:t>International Center for Social Entrepreneurship</a:t>
            </a:r>
            <a:endParaRPr kumimoji="1" lang="ja-JP" altLang="en-US"/>
          </a:p>
        </p:txBody>
      </p:sp>
      <p:sp>
        <p:nvSpPr>
          <p:cNvPr id="3" name="スライド番号プレースホルダー 2"/>
          <p:cNvSpPr>
            <a:spLocks noGrp="1"/>
          </p:cNvSpPr>
          <p:nvPr>
            <p:ph type="sldNum" sz="quarter" idx="12"/>
          </p:nvPr>
        </p:nvSpPr>
        <p:spPr/>
        <p:txBody>
          <a:bodyPr/>
          <a:lstStyle/>
          <a:p>
            <a:fld id="{44974980-0EB7-44CC-B1DD-335144E2D2E1}" type="slidenum">
              <a:rPr kumimoji="1" lang="ja-JP" altLang="en-US" smtClean="0"/>
              <a:t>3</a:t>
            </a:fld>
            <a:endParaRPr kumimoji="1" lang="ja-JP" altLang="en-US"/>
          </a:p>
        </p:txBody>
      </p:sp>
      <p:sp>
        <p:nvSpPr>
          <p:cNvPr id="4" name="正方形/長方形 3"/>
          <p:cNvSpPr/>
          <p:nvPr/>
        </p:nvSpPr>
        <p:spPr>
          <a:xfrm>
            <a:off x="304452" y="982176"/>
            <a:ext cx="8568952" cy="4216539"/>
          </a:xfrm>
          <a:prstGeom prst="rect">
            <a:avLst/>
          </a:prstGeom>
        </p:spPr>
        <p:txBody>
          <a:bodyPr wrap="square">
            <a:spAutoFit/>
          </a:bodyPr>
          <a:lstStyle/>
          <a:p>
            <a:r>
              <a:rPr lang="ja-JP" altLang="en-US" sz="2800" b="1" dirty="0" smtClean="0">
                <a:solidFill>
                  <a:srgbClr val="002060"/>
                </a:solidFill>
              </a:rPr>
              <a:t>アクション・ポリシー </a:t>
            </a:r>
            <a:r>
              <a:rPr lang="en-US" altLang="ja-JP" sz="2800" b="1" dirty="0" smtClean="0">
                <a:solidFill>
                  <a:srgbClr val="002060"/>
                </a:solidFill>
              </a:rPr>
              <a:t>Action Policy</a:t>
            </a:r>
            <a:endParaRPr lang="ja-JP" altLang="en-US" sz="2800" b="1" dirty="0" smtClean="0">
              <a:solidFill>
                <a:srgbClr val="002060"/>
              </a:solidFill>
            </a:endParaRPr>
          </a:p>
          <a:p>
            <a:r>
              <a:rPr lang="en-US" altLang="ja-JP" sz="2000" b="1" dirty="0" smtClean="0"/>
              <a:t>ICSE</a:t>
            </a:r>
            <a:r>
              <a:rPr lang="ja-JP" altLang="en-US" sz="2000" b="1" dirty="0" smtClean="0"/>
              <a:t>は、ミッション実現のために、世界の社会的課題解決に挑戦する志を持つ社会起業家の事業計画</a:t>
            </a:r>
            <a:r>
              <a:rPr lang="en-US" altLang="ja-JP" sz="2000" b="1" dirty="0" smtClean="0"/>
              <a:t>(</a:t>
            </a:r>
            <a:r>
              <a:rPr lang="ja-JP" altLang="en-US" sz="2000" b="1" dirty="0" smtClean="0"/>
              <a:t>ビジネスプラン）作成を、ビジネスプラン・コンペティション開催を通じ支援する。優秀なビジネスプランについては、その実現に向けてさらに支援する。</a:t>
            </a:r>
            <a:r>
              <a:rPr lang="ja-JP" altLang="en-US" sz="2000" dirty="0" smtClean="0">
                <a:effectLst/>
              </a:rPr>
              <a:t> </a:t>
            </a:r>
          </a:p>
          <a:p>
            <a:r>
              <a:rPr lang="ja-JP" altLang="en-US" sz="2000" b="1" dirty="0" smtClean="0"/>
              <a:t>世界の視点に立つビジネスプランを目指すことから、コンペティションは英語を基本とする。</a:t>
            </a:r>
            <a:r>
              <a:rPr lang="ja-JP" altLang="en-US" sz="2000" dirty="0" smtClean="0">
                <a:effectLst/>
              </a:rPr>
              <a:t> </a:t>
            </a:r>
            <a:endParaRPr lang="en-US" altLang="ja-JP" sz="2000" dirty="0" smtClean="0">
              <a:effectLst/>
            </a:endParaRPr>
          </a:p>
          <a:p>
            <a:r>
              <a:rPr lang="en-US" altLang="ja-JP" sz="2400" dirty="0" smtClean="0">
                <a:effectLst/>
              </a:rPr>
              <a:t>ICSE support the social entrepreneurs to create  the business plan by holding  the competition. And ICSE make an effort to realize the excellent plan.</a:t>
            </a:r>
          </a:p>
          <a:p>
            <a:r>
              <a:rPr lang="en-US" altLang="ja-JP" sz="2400" dirty="0" smtClean="0"/>
              <a:t>In principle, language is English at the competition.</a:t>
            </a:r>
            <a:endParaRPr lang="en-US" altLang="ja-JP" sz="2400" dirty="0" smtClean="0">
              <a:effectLst/>
            </a:endParaRPr>
          </a:p>
          <a:p>
            <a:endParaRPr lang="ja-JP" altLang="en-US" sz="2400" dirty="0">
              <a:effectLst/>
            </a:endParaRPr>
          </a:p>
        </p:txBody>
      </p:sp>
    </p:spTree>
    <p:extLst>
      <p:ext uri="{BB962C8B-B14F-4D97-AF65-F5344CB8AC3E}">
        <p14:creationId xmlns:p14="http://schemas.microsoft.com/office/powerpoint/2010/main" val="1891748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pPr algn="ctr"/>
            <a:r>
              <a:rPr kumimoji="1" lang="ja-JP" altLang="en-US" dirty="0" smtClean="0"/>
              <a:t>社会イノベーション</a:t>
            </a:r>
            <a:endParaRPr kumimoji="1" lang="ja-JP" altLang="en-US" dirty="0"/>
          </a:p>
        </p:txBody>
      </p:sp>
      <p:sp>
        <p:nvSpPr>
          <p:cNvPr id="2" name="フッター プレースホルダー 1"/>
          <p:cNvSpPr>
            <a:spLocks noGrp="1"/>
          </p:cNvSpPr>
          <p:nvPr>
            <p:ph type="ftr" sz="quarter" idx="11"/>
          </p:nvPr>
        </p:nvSpPr>
        <p:spPr/>
        <p:txBody>
          <a:bodyPr/>
          <a:lstStyle/>
          <a:p>
            <a:pPr>
              <a:defRPr/>
            </a:pPr>
            <a:r>
              <a:rPr lang="en-US" altLang="ja-JP" smtClean="0"/>
              <a:t>ICSE- watanabe</a:t>
            </a:r>
            <a:endParaRPr lang="en-US" altLang="ja-JP"/>
          </a:p>
        </p:txBody>
      </p:sp>
      <p:sp>
        <p:nvSpPr>
          <p:cNvPr id="3" name="スライド番号プレースホルダー 2"/>
          <p:cNvSpPr>
            <a:spLocks noGrp="1"/>
          </p:cNvSpPr>
          <p:nvPr>
            <p:ph type="sldNum" sz="quarter" idx="12"/>
          </p:nvPr>
        </p:nvSpPr>
        <p:spPr/>
        <p:txBody>
          <a:bodyPr/>
          <a:lstStyle/>
          <a:p>
            <a:pPr>
              <a:defRPr/>
            </a:pPr>
            <a:fld id="{2A718A50-2C25-4181-94BE-BEE59900DB16}" type="slidenum">
              <a:rPr lang="en-US" altLang="ja-JP" smtClean="0"/>
              <a:pPr>
                <a:defRPr/>
              </a:pPr>
              <a:t>4</a:t>
            </a:fld>
            <a:endParaRPr lang="en-US" altLang="ja-JP"/>
          </a:p>
        </p:txBody>
      </p:sp>
      <p:sp>
        <p:nvSpPr>
          <p:cNvPr id="9" name="円/楕円 8"/>
          <p:cNvSpPr/>
          <p:nvPr/>
        </p:nvSpPr>
        <p:spPr bwMode="auto">
          <a:xfrm>
            <a:off x="2411760" y="1663585"/>
            <a:ext cx="4320480" cy="136815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Arial" charset="0"/>
                <a:ea typeface="ＭＳ Ｐゴシック" pitchFamily="50" charset="-128"/>
              </a:rPr>
              <a:t>社会起業家</a:t>
            </a:r>
            <a:endParaRPr kumimoji="1" lang="en-US" altLang="ja-JP" sz="32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sz="2400" dirty="0"/>
              <a:t>Social Entrepreneurs</a:t>
            </a:r>
            <a:endParaRPr kumimoji="1" lang="ja-JP" altLang="en-US" sz="2400" b="0" i="0" u="none" strike="noStrike" cap="none" normalizeH="0" baseline="0" dirty="0" smtClean="0">
              <a:ln>
                <a:noFill/>
              </a:ln>
              <a:solidFill>
                <a:schemeClr val="tx1"/>
              </a:solidFill>
              <a:effectLst/>
            </a:endParaRPr>
          </a:p>
        </p:txBody>
      </p:sp>
      <p:sp>
        <p:nvSpPr>
          <p:cNvPr id="10" name="円/楕円 9"/>
          <p:cNvSpPr/>
          <p:nvPr/>
        </p:nvSpPr>
        <p:spPr bwMode="auto">
          <a:xfrm>
            <a:off x="5004048" y="4437112"/>
            <a:ext cx="4032448" cy="136815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Arial" charset="0"/>
                <a:ea typeface="ＭＳ Ｐゴシック" pitchFamily="50" charset="-128"/>
              </a:rPr>
              <a:t>最貧困層</a:t>
            </a:r>
            <a:endParaRPr kumimoji="1" lang="en-US" altLang="ja-JP" sz="32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The Bottom of Pyramid</a:t>
            </a:r>
            <a:endParaRPr kumimoji="1" lang="ja-JP" altLang="en-US" sz="20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1" name="円/楕円 10"/>
          <p:cNvSpPr/>
          <p:nvPr/>
        </p:nvSpPr>
        <p:spPr bwMode="auto">
          <a:xfrm>
            <a:off x="323528" y="4437112"/>
            <a:ext cx="4176464" cy="136815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Arial" charset="0"/>
                <a:ea typeface="ＭＳ Ｐゴシック" pitchFamily="50" charset="-128"/>
              </a:rPr>
              <a:t>適正技術</a:t>
            </a:r>
            <a:endParaRPr kumimoji="1" lang="en-US" altLang="ja-JP" sz="32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rPr>
              <a:t>Appropriate</a:t>
            </a:r>
            <a:r>
              <a:rPr lang="ja-JP" altLang="en-US" sz="2000" dirty="0"/>
              <a:t>　</a:t>
            </a:r>
            <a:r>
              <a:rPr kumimoji="1" lang="en-US" altLang="ja-JP" sz="2000" b="0" i="0" u="none" strike="noStrike" cap="none" normalizeH="0" baseline="0" dirty="0" smtClean="0">
                <a:ln>
                  <a:noFill/>
                </a:ln>
                <a:solidFill>
                  <a:schemeClr val="tx1"/>
                </a:solidFill>
                <a:effectLst/>
              </a:rPr>
              <a:t>Technology</a:t>
            </a:r>
            <a:endParaRPr kumimoji="1" lang="ja-JP" altLang="en-US" sz="2000" b="0" i="0" u="none" strike="noStrike" cap="none" normalizeH="0" baseline="0" dirty="0" smtClean="0">
              <a:ln>
                <a:noFill/>
              </a:ln>
              <a:solidFill>
                <a:schemeClr val="tx1"/>
              </a:solidFill>
              <a:effectLst/>
            </a:endParaRPr>
          </a:p>
        </p:txBody>
      </p:sp>
      <p:sp>
        <p:nvSpPr>
          <p:cNvPr id="12" name="角丸四角形 11"/>
          <p:cNvSpPr/>
          <p:nvPr/>
        </p:nvSpPr>
        <p:spPr bwMode="auto">
          <a:xfrm>
            <a:off x="3059832" y="3356992"/>
            <a:ext cx="3240360" cy="1008112"/>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社会イノベーション</a:t>
            </a:r>
            <a:endParaRPr kumimoji="1" lang="en-US" altLang="ja-JP" sz="28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sz="2800" dirty="0"/>
              <a:t>Social Innovation</a:t>
            </a:r>
            <a:endParaRPr kumimoji="1" lang="ja-JP" altLang="en-US" sz="28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14" name="直線矢印コネクタ 13"/>
          <p:cNvCxnSpPr/>
          <p:nvPr/>
        </p:nvCxnSpPr>
        <p:spPr bwMode="auto">
          <a:xfrm flipH="1">
            <a:off x="1907704" y="2780928"/>
            <a:ext cx="1008112" cy="1656184"/>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15" name="直線矢印コネクタ 14"/>
          <p:cNvCxnSpPr/>
          <p:nvPr/>
        </p:nvCxnSpPr>
        <p:spPr bwMode="auto">
          <a:xfrm flipH="1">
            <a:off x="4440874" y="5165630"/>
            <a:ext cx="563174" cy="0"/>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16" name="直線矢印コネクタ 15"/>
          <p:cNvCxnSpPr/>
          <p:nvPr/>
        </p:nvCxnSpPr>
        <p:spPr bwMode="auto">
          <a:xfrm>
            <a:off x="6382867" y="2708920"/>
            <a:ext cx="781421" cy="172819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spTree>
    <p:extLst>
      <p:ext uri="{BB962C8B-B14F-4D97-AF65-F5344CB8AC3E}">
        <p14:creationId xmlns:p14="http://schemas.microsoft.com/office/powerpoint/2010/main" val="251169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584" y="2132856"/>
            <a:ext cx="7773987" cy="3168352"/>
          </a:xfrm>
        </p:spPr>
        <p:txBody>
          <a:bodyPr>
            <a:normAutofit fontScale="90000"/>
          </a:bodyPr>
          <a:lstStyle/>
          <a:p>
            <a:pPr algn="ctr" eaLnBrk="1" hangingPunct="1"/>
            <a:r>
              <a:rPr lang="en-US" altLang="ja-JP" sz="7200" dirty="0" smtClean="0">
                <a:solidFill>
                  <a:srgbClr val="002060"/>
                </a:solidFill>
              </a:rPr>
              <a:t>ICSE</a:t>
            </a:r>
            <a:r>
              <a:rPr lang="en-US" altLang="ja-JP" sz="5400" dirty="0" smtClean="0">
                <a:solidFill>
                  <a:srgbClr val="002060"/>
                </a:solidFill>
              </a:rPr>
              <a:t/>
            </a:r>
            <a:br>
              <a:rPr lang="en-US" altLang="ja-JP" sz="5400" dirty="0" smtClean="0">
                <a:solidFill>
                  <a:srgbClr val="002060"/>
                </a:solidFill>
              </a:rPr>
            </a:br>
            <a:r>
              <a:rPr lang="en-US" altLang="ja-JP" sz="5400" dirty="0" smtClean="0">
                <a:solidFill>
                  <a:srgbClr val="002060"/>
                </a:solidFill>
              </a:rPr>
              <a:t>Business Plan Competition</a:t>
            </a:r>
            <a:br>
              <a:rPr lang="en-US" altLang="ja-JP" sz="5400" dirty="0" smtClean="0">
                <a:solidFill>
                  <a:srgbClr val="002060"/>
                </a:solidFill>
              </a:rPr>
            </a:br>
            <a:r>
              <a:rPr lang="en-US" altLang="ja-JP" sz="5400" dirty="0" smtClean="0">
                <a:solidFill>
                  <a:srgbClr val="002060"/>
                </a:solidFill>
              </a:rPr>
              <a:t>2014</a:t>
            </a:r>
            <a:br>
              <a:rPr lang="en-US" altLang="ja-JP" sz="5400" dirty="0" smtClean="0">
                <a:solidFill>
                  <a:srgbClr val="002060"/>
                </a:solidFill>
              </a:rPr>
            </a:br>
            <a:r>
              <a:rPr lang="ja-JP" altLang="en-US" sz="5400" dirty="0" smtClean="0">
                <a:solidFill>
                  <a:srgbClr val="002060"/>
                </a:solidFill>
              </a:rPr>
              <a:t>･･･</a:t>
            </a:r>
            <a:r>
              <a:rPr lang="en-US" altLang="ja-JP" sz="5400" dirty="0" smtClean="0">
                <a:solidFill>
                  <a:srgbClr val="002060"/>
                </a:solidFill>
              </a:rPr>
              <a:t>Application Guide</a:t>
            </a:r>
            <a:r>
              <a:rPr lang="ja-JP" altLang="en-US" sz="5400" dirty="0" smtClean="0">
                <a:solidFill>
                  <a:srgbClr val="002060"/>
                </a:solidFill>
              </a:rPr>
              <a:t>･･･</a:t>
            </a:r>
          </a:p>
        </p:txBody>
      </p:sp>
    </p:spTree>
    <p:extLst>
      <p:ext uri="{BB962C8B-B14F-4D97-AF65-F5344CB8AC3E}">
        <p14:creationId xmlns:p14="http://schemas.microsoft.com/office/powerpoint/2010/main" val="12382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706437"/>
          </a:xfrm>
        </p:spPr>
        <p:txBody>
          <a:bodyPr/>
          <a:lstStyle/>
          <a:p>
            <a:pPr eaLnBrk="1" hangingPunct="1"/>
            <a:r>
              <a:rPr lang="en-US" altLang="ja-JP" sz="4000" smtClean="0"/>
              <a:t>Total flow of Competition</a:t>
            </a:r>
          </a:p>
        </p:txBody>
      </p:sp>
      <p:sp>
        <p:nvSpPr>
          <p:cNvPr id="3075" name="Rectangle 4"/>
          <p:cNvSpPr>
            <a:spLocks noChangeArrowheads="1"/>
          </p:cNvSpPr>
          <p:nvPr/>
        </p:nvSpPr>
        <p:spPr bwMode="auto">
          <a:xfrm>
            <a:off x="539750" y="1484313"/>
            <a:ext cx="2089150" cy="1224607"/>
          </a:xfrm>
          <a:prstGeom prst="rect">
            <a:avLst/>
          </a:prstGeom>
          <a:solidFill>
            <a:srgbClr val="CCFFCC"/>
          </a:solidFill>
          <a:ln w="9525">
            <a:solidFill>
              <a:schemeClr val="tx1"/>
            </a:solidFill>
            <a:miter lim="800000"/>
            <a:headEnd/>
            <a:tailEnd/>
          </a:ln>
          <a:effectLst/>
          <a:extLst/>
        </p:spPr>
        <p:txBody>
          <a:bodyPr wrap="none" anchor="ctr"/>
          <a:lstStyle/>
          <a:p>
            <a:pPr algn="ctr"/>
            <a:r>
              <a:rPr lang="en-US" altLang="ja-JP" sz="2800" b="1" u="sng" dirty="0" smtClean="0">
                <a:solidFill>
                  <a:srgbClr val="FF0000"/>
                </a:solidFill>
              </a:rPr>
              <a:t>July, 10</a:t>
            </a:r>
            <a:endParaRPr lang="en-US" altLang="ja-JP" sz="2800" b="1" u="sng" dirty="0">
              <a:solidFill>
                <a:srgbClr val="FF0000"/>
              </a:solidFill>
            </a:endParaRPr>
          </a:p>
          <a:p>
            <a:pPr algn="ctr"/>
            <a:r>
              <a:rPr lang="en-US" altLang="ja-JP" sz="2400" b="1" dirty="0" smtClean="0"/>
              <a:t>Orientation</a:t>
            </a:r>
            <a:endParaRPr lang="en-US" altLang="ja-JP" sz="2400" b="1" dirty="0"/>
          </a:p>
        </p:txBody>
      </p:sp>
      <p:sp>
        <p:nvSpPr>
          <p:cNvPr id="3076" name="Rectangle 5"/>
          <p:cNvSpPr>
            <a:spLocks noChangeArrowheads="1"/>
          </p:cNvSpPr>
          <p:nvPr/>
        </p:nvSpPr>
        <p:spPr bwMode="auto">
          <a:xfrm>
            <a:off x="3289599" y="1628775"/>
            <a:ext cx="2590800" cy="863600"/>
          </a:xfrm>
          <a:prstGeom prst="rect">
            <a:avLst/>
          </a:prstGeom>
          <a:solidFill>
            <a:schemeClr val="bg2"/>
          </a:solidFill>
          <a:ln w="9525">
            <a:solidFill>
              <a:schemeClr val="tx1"/>
            </a:solidFill>
            <a:miter lim="800000"/>
            <a:headEnd/>
            <a:tailEnd/>
          </a:ln>
          <a:effectLst/>
          <a:extLst/>
        </p:spPr>
        <p:txBody>
          <a:bodyPr wrap="none" anchor="ctr"/>
          <a:lstStyle/>
          <a:p>
            <a:pPr algn="ctr"/>
            <a:r>
              <a:rPr lang="en-US" altLang="ja-JP" sz="2000" b="1" dirty="0" smtClean="0"/>
              <a:t>Entry to Business </a:t>
            </a:r>
            <a:endParaRPr lang="en-US" altLang="ja-JP" sz="2000" b="1" dirty="0"/>
          </a:p>
          <a:p>
            <a:pPr algn="ctr"/>
            <a:r>
              <a:rPr lang="en-US" altLang="ja-JP" sz="2000" b="1" dirty="0"/>
              <a:t>Plan </a:t>
            </a:r>
            <a:r>
              <a:rPr lang="en-US" altLang="ja-JP" sz="2000" b="1" dirty="0" smtClean="0"/>
              <a:t>Clinic</a:t>
            </a:r>
          </a:p>
          <a:p>
            <a:pPr algn="ctr"/>
            <a:r>
              <a:rPr lang="en-US" altLang="ja-JP" sz="2000" b="1" dirty="0" smtClean="0">
                <a:hlinkClick r:id="rId3"/>
              </a:rPr>
              <a:t>info@icse.jp</a:t>
            </a:r>
            <a:r>
              <a:rPr lang="en-US" altLang="ja-JP" sz="2000" b="1" dirty="0" smtClean="0"/>
              <a:t> </a:t>
            </a:r>
            <a:endParaRPr lang="en-US" altLang="ja-JP" sz="2000" b="1" dirty="0"/>
          </a:p>
        </p:txBody>
      </p:sp>
      <p:sp>
        <p:nvSpPr>
          <p:cNvPr id="3077" name="Rectangle 6"/>
          <p:cNvSpPr>
            <a:spLocks noChangeArrowheads="1"/>
          </p:cNvSpPr>
          <p:nvPr/>
        </p:nvSpPr>
        <p:spPr bwMode="auto">
          <a:xfrm>
            <a:off x="6407944" y="1270000"/>
            <a:ext cx="2556669" cy="863600"/>
          </a:xfrm>
          <a:prstGeom prst="rect">
            <a:avLst/>
          </a:prstGeom>
          <a:solidFill>
            <a:schemeClr val="bg2"/>
          </a:solidFill>
          <a:ln w="9525">
            <a:solidFill>
              <a:schemeClr val="tx1"/>
            </a:solidFill>
            <a:miter lim="800000"/>
            <a:headEnd/>
            <a:tailEnd/>
          </a:ln>
          <a:effectLst/>
          <a:extLst/>
        </p:spPr>
        <p:txBody>
          <a:bodyPr wrap="none" anchor="ctr"/>
          <a:lstStyle/>
          <a:p>
            <a:pPr algn="ctr"/>
            <a:r>
              <a:rPr lang="en-US" altLang="ja-JP" sz="2400" b="1" u="sng" dirty="0" smtClean="0">
                <a:solidFill>
                  <a:srgbClr val="FF0000"/>
                </a:solidFill>
              </a:rPr>
              <a:t>September,27</a:t>
            </a:r>
          </a:p>
          <a:p>
            <a:pPr algn="ctr"/>
            <a:r>
              <a:rPr lang="en-US" altLang="ja-JP" sz="2000" b="1" dirty="0" smtClean="0"/>
              <a:t>Business </a:t>
            </a:r>
            <a:r>
              <a:rPr lang="en-US" altLang="ja-JP" sz="2000" b="1" dirty="0"/>
              <a:t>Plan Clinic</a:t>
            </a:r>
          </a:p>
        </p:txBody>
      </p:sp>
      <p:sp>
        <p:nvSpPr>
          <p:cNvPr id="3078" name="Rectangle 7"/>
          <p:cNvSpPr>
            <a:spLocks noChangeArrowheads="1"/>
          </p:cNvSpPr>
          <p:nvPr/>
        </p:nvSpPr>
        <p:spPr bwMode="auto">
          <a:xfrm>
            <a:off x="5364162" y="3284538"/>
            <a:ext cx="2880246" cy="865187"/>
          </a:xfrm>
          <a:prstGeom prst="rect">
            <a:avLst/>
          </a:prstGeom>
          <a:solidFill>
            <a:schemeClr val="bg2"/>
          </a:solidFill>
          <a:ln w="9525">
            <a:solidFill>
              <a:schemeClr val="tx1"/>
            </a:solidFill>
            <a:miter lim="800000"/>
            <a:headEnd/>
            <a:tailEnd/>
          </a:ln>
          <a:effectLst/>
          <a:extLst/>
        </p:spPr>
        <p:txBody>
          <a:bodyPr wrap="none" anchor="ctr"/>
          <a:lstStyle/>
          <a:p>
            <a:pPr algn="ctr"/>
            <a:r>
              <a:rPr lang="en-US" altLang="ja-JP" b="1" dirty="0"/>
              <a:t>Submit</a:t>
            </a:r>
          </a:p>
          <a:p>
            <a:pPr algn="ctr"/>
            <a:r>
              <a:rPr lang="en-US" altLang="ja-JP" b="1" dirty="0"/>
              <a:t>Entry Sheet</a:t>
            </a:r>
          </a:p>
          <a:p>
            <a:pPr algn="ctr"/>
            <a:r>
              <a:rPr lang="en-US" altLang="ja-JP" b="1" u="sng" dirty="0">
                <a:solidFill>
                  <a:srgbClr val="FF0000"/>
                </a:solidFill>
              </a:rPr>
              <a:t>Deadline</a:t>
            </a:r>
            <a:r>
              <a:rPr lang="ja-JP" altLang="en-US" sz="2400" b="1" u="sng" dirty="0" smtClean="0">
                <a:solidFill>
                  <a:srgbClr val="FF0000"/>
                </a:solidFill>
              </a:rPr>
              <a:t>： </a:t>
            </a:r>
            <a:r>
              <a:rPr lang="en-US" altLang="ja-JP" sz="2400" b="1" u="sng" dirty="0" smtClean="0">
                <a:solidFill>
                  <a:srgbClr val="FF0000"/>
                </a:solidFill>
              </a:rPr>
              <a:t>October,27</a:t>
            </a:r>
            <a:endParaRPr lang="en-US" altLang="ja-JP" sz="2400" b="1" u="sng" dirty="0">
              <a:solidFill>
                <a:srgbClr val="FF0000"/>
              </a:solidFill>
            </a:endParaRPr>
          </a:p>
        </p:txBody>
      </p:sp>
      <p:sp>
        <p:nvSpPr>
          <p:cNvPr id="3080" name="Rectangle 9"/>
          <p:cNvSpPr>
            <a:spLocks noChangeArrowheads="1"/>
          </p:cNvSpPr>
          <p:nvPr/>
        </p:nvSpPr>
        <p:spPr bwMode="auto">
          <a:xfrm>
            <a:off x="6443663" y="2133600"/>
            <a:ext cx="2520950" cy="865188"/>
          </a:xfrm>
          <a:prstGeom prst="rect">
            <a:avLst/>
          </a:prstGeom>
          <a:solidFill>
            <a:schemeClr val="bg2"/>
          </a:solidFill>
          <a:ln w="9525">
            <a:solidFill>
              <a:schemeClr val="tx1"/>
            </a:solidFill>
            <a:miter lim="800000"/>
            <a:headEnd/>
            <a:tailEnd/>
          </a:ln>
          <a:effectLst/>
          <a:extLst/>
        </p:spPr>
        <p:txBody>
          <a:bodyPr wrap="none" anchor="ctr"/>
          <a:lstStyle/>
          <a:p>
            <a:pPr algn="ctr"/>
            <a:r>
              <a:rPr lang="en-US" altLang="ja-JP" sz="2400" b="1" u="sng" dirty="0" smtClean="0">
                <a:solidFill>
                  <a:srgbClr val="FF0000"/>
                </a:solidFill>
              </a:rPr>
              <a:t>October,4</a:t>
            </a:r>
            <a:endParaRPr lang="en-US" altLang="ja-JP" sz="2400" b="1" u="sng" dirty="0">
              <a:solidFill>
                <a:srgbClr val="FF0000"/>
              </a:solidFill>
            </a:endParaRPr>
          </a:p>
          <a:p>
            <a:pPr algn="ctr"/>
            <a:r>
              <a:rPr lang="en-US" altLang="ja-JP" sz="2000" b="1" dirty="0"/>
              <a:t>Business Plan Clinic</a:t>
            </a:r>
          </a:p>
        </p:txBody>
      </p:sp>
      <p:sp>
        <p:nvSpPr>
          <p:cNvPr id="3081" name="Rectangle 11"/>
          <p:cNvSpPr>
            <a:spLocks noChangeArrowheads="1"/>
          </p:cNvSpPr>
          <p:nvPr/>
        </p:nvSpPr>
        <p:spPr bwMode="auto">
          <a:xfrm>
            <a:off x="1331913" y="4371476"/>
            <a:ext cx="3457575" cy="865188"/>
          </a:xfrm>
          <a:prstGeom prst="rect">
            <a:avLst/>
          </a:prstGeom>
          <a:solidFill>
            <a:schemeClr val="bg2"/>
          </a:solidFill>
          <a:ln w="9525">
            <a:solidFill>
              <a:schemeClr val="tx1"/>
            </a:solidFill>
            <a:miter lim="800000"/>
            <a:headEnd/>
            <a:tailEnd/>
          </a:ln>
          <a:effectLst/>
          <a:extLst/>
        </p:spPr>
        <p:txBody>
          <a:bodyPr wrap="none" anchor="ctr"/>
          <a:lstStyle/>
          <a:p>
            <a:pPr algn="ctr"/>
            <a:r>
              <a:rPr lang="en-US" altLang="ja-JP" sz="2000" b="1" i="1" dirty="0">
                <a:effectLst>
                  <a:outerShdw blurRad="38100" dist="38100" dir="2700000" algn="tl">
                    <a:srgbClr val="000000">
                      <a:alpha val="43137"/>
                    </a:srgbClr>
                  </a:outerShdw>
                </a:effectLst>
              </a:rPr>
              <a:t>Screening of Business </a:t>
            </a:r>
            <a:r>
              <a:rPr lang="en-US" altLang="ja-JP" sz="2000" b="1" i="1" dirty="0" smtClean="0">
                <a:effectLst>
                  <a:outerShdw blurRad="38100" dist="38100" dir="2700000" algn="tl">
                    <a:srgbClr val="000000">
                      <a:alpha val="43137"/>
                    </a:srgbClr>
                  </a:outerShdw>
                </a:effectLst>
              </a:rPr>
              <a:t>Plans</a:t>
            </a:r>
            <a:endParaRPr lang="en-US" altLang="ja-JP" sz="2000" b="1" i="1" dirty="0">
              <a:effectLst>
                <a:outerShdw blurRad="38100" dist="38100" dir="2700000" algn="tl">
                  <a:srgbClr val="000000">
                    <a:alpha val="43137"/>
                  </a:srgbClr>
                </a:outerShdw>
              </a:effectLst>
            </a:endParaRPr>
          </a:p>
        </p:txBody>
      </p:sp>
      <p:sp>
        <p:nvSpPr>
          <p:cNvPr id="3082" name="Rectangle 12"/>
          <p:cNvSpPr>
            <a:spLocks noChangeArrowheads="1"/>
          </p:cNvSpPr>
          <p:nvPr/>
        </p:nvSpPr>
        <p:spPr bwMode="auto">
          <a:xfrm>
            <a:off x="1043608" y="3213100"/>
            <a:ext cx="3096593" cy="936625"/>
          </a:xfrm>
          <a:prstGeom prst="rect">
            <a:avLst/>
          </a:prstGeom>
          <a:solidFill>
            <a:srgbClr val="CCFFCC"/>
          </a:solidFill>
          <a:ln w="9525">
            <a:solidFill>
              <a:schemeClr val="tx1"/>
            </a:solidFill>
            <a:miter lim="800000"/>
            <a:headEnd/>
            <a:tailEnd/>
          </a:ln>
          <a:effectLst/>
          <a:extLst/>
        </p:spPr>
        <p:txBody>
          <a:bodyPr wrap="none" anchor="ctr"/>
          <a:lstStyle/>
          <a:p>
            <a:pPr algn="ctr"/>
            <a:r>
              <a:rPr lang="en-US" altLang="ja-JP" sz="2000" b="1" dirty="0"/>
              <a:t>Submit </a:t>
            </a:r>
          </a:p>
          <a:p>
            <a:pPr algn="ctr"/>
            <a:r>
              <a:rPr lang="en-US" altLang="ja-JP" sz="2000" b="1" dirty="0"/>
              <a:t>Business Plan</a:t>
            </a:r>
          </a:p>
          <a:p>
            <a:pPr algn="ctr"/>
            <a:r>
              <a:rPr lang="en-US" altLang="ja-JP" sz="2000" b="1" u="sng" dirty="0" smtClean="0">
                <a:solidFill>
                  <a:srgbClr val="FF0000"/>
                </a:solidFill>
              </a:rPr>
              <a:t>Deadline</a:t>
            </a:r>
            <a:r>
              <a:rPr lang="en-US" altLang="ja-JP" sz="2400" b="1" u="sng" dirty="0" smtClean="0">
                <a:solidFill>
                  <a:srgbClr val="FF0000"/>
                </a:solidFill>
              </a:rPr>
              <a:t>:</a:t>
            </a:r>
            <a:r>
              <a:rPr lang="ja-JP" altLang="en-US" sz="2400" b="1" u="sng" dirty="0" smtClean="0">
                <a:solidFill>
                  <a:srgbClr val="FF0000"/>
                </a:solidFill>
              </a:rPr>
              <a:t> </a:t>
            </a:r>
            <a:r>
              <a:rPr lang="en-US" altLang="ja-JP" sz="2400" b="1" u="sng" dirty="0" smtClean="0">
                <a:solidFill>
                  <a:srgbClr val="FF0000"/>
                </a:solidFill>
              </a:rPr>
              <a:t>November,3</a:t>
            </a:r>
            <a:endParaRPr lang="en-US" altLang="ja-JP" sz="2400" b="1" u="sng" dirty="0">
              <a:solidFill>
                <a:srgbClr val="FF0000"/>
              </a:solidFill>
            </a:endParaRPr>
          </a:p>
        </p:txBody>
      </p:sp>
      <p:sp>
        <p:nvSpPr>
          <p:cNvPr id="3083" name="Rectangle 13"/>
          <p:cNvSpPr>
            <a:spLocks noChangeArrowheads="1"/>
          </p:cNvSpPr>
          <p:nvPr/>
        </p:nvSpPr>
        <p:spPr bwMode="auto">
          <a:xfrm>
            <a:off x="5940424" y="5516563"/>
            <a:ext cx="2520007" cy="865187"/>
          </a:xfrm>
          <a:prstGeom prst="rect">
            <a:avLst/>
          </a:prstGeom>
          <a:solidFill>
            <a:schemeClr val="bg2"/>
          </a:solidFill>
          <a:ln w="9525">
            <a:solidFill>
              <a:schemeClr val="tx1"/>
            </a:solidFill>
            <a:miter lim="800000"/>
            <a:headEnd/>
            <a:tailEnd/>
          </a:ln>
          <a:effectLst/>
          <a:extLst/>
        </p:spPr>
        <p:txBody>
          <a:bodyPr wrap="none" anchor="ctr"/>
          <a:lstStyle/>
          <a:p>
            <a:pPr algn="ctr"/>
            <a:r>
              <a:rPr lang="en-US" altLang="ja-JP" b="1" dirty="0"/>
              <a:t>Prepare</a:t>
            </a:r>
          </a:p>
          <a:p>
            <a:pPr algn="ctr"/>
            <a:r>
              <a:rPr lang="en-US" altLang="ja-JP" b="1" dirty="0"/>
              <a:t>Presentation </a:t>
            </a:r>
          </a:p>
          <a:p>
            <a:pPr algn="ctr"/>
            <a:r>
              <a:rPr lang="en-US" altLang="ja-JP" sz="2400" b="1" u="sng" dirty="0">
                <a:solidFill>
                  <a:srgbClr val="FF0000"/>
                </a:solidFill>
              </a:rPr>
              <a:t>N</a:t>
            </a:r>
            <a:r>
              <a:rPr lang="en-US" altLang="ja-JP" sz="2400" b="1" u="sng" dirty="0" smtClean="0">
                <a:solidFill>
                  <a:srgbClr val="FF0000"/>
                </a:solidFill>
              </a:rPr>
              <a:t>ov.7 </a:t>
            </a:r>
            <a:r>
              <a:rPr lang="en-US" altLang="ja-JP" sz="2400" b="1" u="sng" dirty="0">
                <a:solidFill>
                  <a:srgbClr val="FF0000"/>
                </a:solidFill>
              </a:rPr>
              <a:t>to </a:t>
            </a:r>
            <a:r>
              <a:rPr lang="en-US" altLang="ja-JP" sz="2400" b="1" u="sng" dirty="0" smtClean="0">
                <a:solidFill>
                  <a:srgbClr val="FF0000"/>
                </a:solidFill>
              </a:rPr>
              <a:t>Nov.14 </a:t>
            </a:r>
            <a:endParaRPr lang="en-US" altLang="ja-JP" sz="2400" b="1" u="sng" dirty="0">
              <a:solidFill>
                <a:srgbClr val="FF0000"/>
              </a:solidFill>
            </a:endParaRPr>
          </a:p>
        </p:txBody>
      </p:sp>
      <p:sp>
        <p:nvSpPr>
          <p:cNvPr id="3084" name="Rectangle 14"/>
          <p:cNvSpPr>
            <a:spLocks noChangeArrowheads="1"/>
          </p:cNvSpPr>
          <p:nvPr/>
        </p:nvSpPr>
        <p:spPr bwMode="auto">
          <a:xfrm>
            <a:off x="5508625" y="4365625"/>
            <a:ext cx="2089150" cy="865188"/>
          </a:xfrm>
          <a:prstGeom prst="rect">
            <a:avLst/>
          </a:prstGeom>
          <a:solidFill>
            <a:srgbClr val="CCFFCC"/>
          </a:solidFill>
          <a:ln w="9525">
            <a:solidFill>
              <a:schemeClr val="tx1"/>
            </a:solidFill>
            <a:miter lim="800000"/>
            <a:headEnd/>
            <a:tailEnd/>
          </a:ln>
          <a:effectLst/>
          <a:extLst/>
        </p:spPr>
        <p:txBody>
          <a:bodyPr wrap="none" anchor="ctr"/>
          <a:lstStyle/>
          <a:p>
            <a:pPr algn="ctr"/>
            <a:r>
              <a:rPr lang="en-US" altLang="en-US" b="1" dirty="0"/>
              <a:t>Announcement</a:t>
            </a:r>
            <a:endParaRPr lang="en-US" altLang="ja-JP" b="1" dirty="0"/>
          </a:p>
          <a:p>
            <a:pPr algn="ctr"/>
            <a:r>
              <a:rPr lang="en-US" altLang="ja-JP" b="1" dirty="0"/>
              <a:t>Finalist </a:t>
            </a:r>
          </a:p>
          <a:p>
            <a:pPr algn="ctr"/>
            <a:r>
              <a:rPr lang="en-US" altLang="ja-JP" sz="2400" b="1" u="sng" dirty="0" smtClean="0">
                <a:solidFill>
                  <a:srgbClr val="FF0000"/>
                </a:solidFill>
              </a:rPr>
              <a:t>November, 7</a:t>
            </a:r>
            <a:endParaRPr lang="en-US" altLang="ja-JP" sz="2400" b="1" u="sng" dirty="0">
              <a:solidFill>
                <a:srgbClr val="FF0000"/>
              </a:solidFill>
            </a:endParaRPr>
          </a:p>
        </p:txBody>
      </p:sp>
      <p:sp>
        <p:nvSpPr>
          <p:cNvPr id="3085" name="Rectangle 15"/>
          <p:cNvSpPr>
            <a:spLocks noChangeArrowheads="1"/>
          </p:cNvSpPr>
          <p:nvPr/>
        </p:nvSpPr>
        <p:spPr bwMode="auto">
          <a:xfrm>
            <a:off x="611188" y="5445125"/>
            <a:ext cx="2089150" cy="865188"/>
          </a:xfrm>
          <a:prstGeom prst="rect">
            <a:avLst/>
          </a:prstGeom>
          <a:solidFill>
            <a:schemeClr val="bg2"/>
          </a:solidFill>
          <a:ln w="9525">
            <a:solidFill>
              <a:schemeClr val="tx1"/>
            </a:solidFill>
            <a:miter lim="800000"/>
            <a:headEnd/>
            <a:tailEnd/>
          </a:ln>
          <a:effectLst/>
          <a:extLst/>
        </p:spPr>
        <p:txBody>
          <a:bodyPr wrap="none" anchor="ctr"/>
          <a:lstStyle/>
          <a:p>
            <a:pPr algn="ctr"/>
            <a:r>
              <a:rPr lang="en-US" altLang="ja-JP" sz="2400" b="1" u="sng" dirty="0" smtClean="0">
                <a:solidFill>
                  <a:srgbClr val="FF0000"/>
                </a:solidFill>
              </a:rPr>
              <a:t>Two Awards</a:t>
            </a:r>
          </a:p>
        </p:txBody>
      </p:sp>
      <p:sp>
        <p:nvSpPr>
          <p:cNvPr id="3086" name="Rectangle 16"/>
          <p:cNvSpPr>
            <a:spLocks noChangeArrowheads="1"/>
          </p:cNvSpPr>
          <p:nvPr/>
        </p:nvSpPr>
        <p:spPr bwMode="auto">
          <a:xfrm>
            <a:off x="3064854" y="5373688"/>
            <a:ext cx="2443771" cy="865187"/>
          </a:xfrm>
          <a:prstGeom prst="rect">
            <a:avLst/>
          </a:prstGeom>
          <a:solidFill>
            <a:srgbClr val="CCFFCC"/>
          </a:solidFill>
          <a:ln w="9525">
            <a:solidFill>
              <a:schemeClr val="tx1"/>
            </a:solidFill>
            <a:miter lim="800000"/>
            <a:headEnd/>
            <a:tailEnd/>
          </a:ln>
          <a:effectLst/>
          <a:extLst/>
        </p:spPr>
        <p:txBody>
          <a:bodyPr wrap="none" anchor="ctr"/>
          <a:lstStyle/>
          <a:p>
            <a:pPr algn="ctr"/>
            <a:endParaRPr lang="en-US" altLang="ja-JP" sz="2400" b="1" dirty="0"/>
          </a:p>
          <a:p>
            <a:pPr algn="ctr"/>
            <a:r>
              <a:rPr lang="en-US" altLang="ja-JP" sz="2400" b="1" dirty="0"/>
              <a:t>Competition</a:t>
            </a:r>
          </a:p>
          <a:p>
            <a:pPr algn="ctr"/>
            <a:r>
              <a:rPr lang="en-US" altLang="ja-JP" sz="2800" b="1" u="sng" dirty="0" smtClean="0">
                <a:solidFill>
                  <a:srgbClr val="FF0000"/>
                </a:solidFill>
                <a:ea typeface="HGPｺﾞｼｯｸE" pitchFamily="50" charset="-128"/>
              </a:rPr>
              <a:t>November, 15</a:t>
            </a:r>
            <a:endParaRPr lang="en-US" altLang="ja-JP" sz="2800" b="1" u="sng" dirty="0">
              <a:solidFill>
                <a:srgbClr val="FF0000"/>
              </a:solidFill>
              <a:ea typeface="HGPｺﾞｼｯｸE" pitchFamily="50" charset="-128"/>
            </a:endParaRPr>
          </a:p>
          <a:p>
            <a:pPr algn="ctr"/>
            <a:endParaRPr lang="ja-JP" altLang="en-US" sz="2400" b="1" u="sng" dirty="0">
              <a:solidFill>
                <a:srgbClr val="FF0000"/>
              </a:solidFill>
              <a:ea typeface="HGPｺﾞｼｯｸE" pitchFamily="50" charset="-128"/>
            </a:endParaRPr>
          </a:p>
        </p:txBody>
      </p:sp>
      <p:sp>
        <p:nvSpPr>
          <p:cNvPr id="3087" name="Line 17"/>
          <p:cNvSpPr>
            <a:spLocks noChangeShapeType="1"/>
          </p:cNvSpPr>
          <p:nvPr/>
        </p:nvSpPr>
        <p:spPr bwMode="auto">
          <a:xfrm flipV="1">
            <a:off x="2627313" y="2060574"/>
            <a:ext cx="64928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17"/>
          <p:cNvSpPr>
            <a:spLocks noChangeShapeType="1"/>
          </p:cNvSpPr>
          <p:nvPr/>
        </p:nvSpPr>
        <p:spPr bwMode="auto">
          <a:xfrm>
            <a:off x="5880399" y="2096616"/>
            <a:ext cx="563265" cy="45006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17"/>
          <p:cNvSpPr>
            <a:spLocks noChangeShapeType="1"/>
          </p:cNvSpPr>
          <p:nvPr/>
        </p:nvSpPr>
        <p:spPr bwMode="auto">
          <a:xfrm flipV="1">
            <a:off x="5898986" y="1701800"/>
            <a:ext cx="544678" cy="35877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 name="直線コネクタ 2"/>
          <p:cNvCxnSpPr/>
          <p:nvPr/>
        </p:nvCxnSpPr>
        <p:spPr>
          <a:xfrm>
            <a:off x="1979613" y="2708920"/>
            <a:ext cx="0" cy="3597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1979613" y="3068638"/>
            <a:ext cx="41052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Line 17"/>
          <p:cNvSpPr>
            <a:spLocks noChangeShapeType="1"/>
          </p:cNvSpPr>
          <p:nvPr/>
        </p:nvSpPr>
        <p:spPr bwMode="auto">
          <a:xfrm>
            <a:off x="6068489" y="3068635"/>
            <a:ext cx="0" cy="21590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Line 17"/>
          <p:cNvSpPr>
            <a:spLocks noChangeShapeType="1"/>
          </p:cNvSpPr>
          <p:nvPr/>
        </p:nvSpPr>
        <p:spPr bwMode="auto">
          <a:xfrm>
            <a:off x="7308304" y="3013240"/>
            <a:ext cx="2381" cy="27129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17"/>
          <p:cNvSpPr>
            <a:spLocks noChangeShapeType="1"/>
          </p:cNvSpPr>
          <p:nvPr/>
        </p:nvSpPr>
        <p:spPr bwMode="auto">
          <a:xfrm flipH="1">
            <a:off x="5508626" y="5768179"/>
            <a:ext cx="395288" cy="33528"/>
          </a:xfrm>
          <a:prstGeom prst="line">
            <a:avLst/>
          </a:prstGeom>
          <a:noFill/>
          <a:ln w="381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17"/>
          <p:cNvSpPr>
            <a:spLocks noChangeShapeType="1"/>
          </p:cNvSpPr>
          <p:nvPr/>
        </p:nvSpPr>
        <p:spPr bwMode="auto">
          <a:xfrm>
            <a:off x="6930683" y="5236664"/>
            <a:ext cx="0" cy="279898"/>
          </a:xfrm>
          <a:prstGeom prst="line">
            <a:avLst/>
          </a:prstGeom>
          <a:noFill/>
          <a:ln w="381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17"/>
          <p:cNvSpPr>
            <a:spLocks noChangeShapeType="1"/>
          </p:cNvSpPr>
          <p:nvPr/>
        </p:nvSpPr>
        <p:spPr bwMode="auto">
          <a:xfrm flipV="1">
            <a:off x="4818543" y="4752574"/>
            <a:ext cx="690082" cy="0"/>
          </a:xfrm>
          <a:prstGeom prst="line">
            <a:avLst/>
          </a:prstGeom>
          <a:noFill/>
          <a:ln w="381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17"/>
          <p:cNvSpPr>
            <a:spLocks noChangeShapeType="1"/>
          </p:cNvSpPr>
          <p:nvPr/>
        </p:nvSpPr>
        <p:spPr bwMode="auto">
          <a:xfrm>
            <a:off x="3024189" y="4133053"/>
            <a:ext cx="0" cy="232571"/>
          </a:xfrm>
          <a:prstGeom prst="line">
            <a:avLst/>
          </a:prstGeom>
          <a:noFill/>
          <a:ln w="381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17"/>
          <p:cNvSpPr>
            <a:spLocks noChangeShapeType="1"/>
          </p:cNvSpPr>
          <p:nvPr/>
        </p:nvSpPr>
        <p:spPr bwMode="auto">
          <a:xfrm flipH="1">
            <a:off x="4140201" y="3562430"/>
            <a:ext cx="1223168" cy="54687"/>
          </a:xfrm>
          <a:prstGeom prst="line">
            <a:avLst/>
          </a:prstGeom>
          <a:noFill/>
          <a:ln w="381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17"/>
          <p:cNvSpPr>
            <a:spLocks noChangeShapeType="1"/>
          </p:cNvSpPr>
          <p:nvPr/>
        </p:nvSpPr>
        <p:spPr bwMode="auto">
          <a:xfrm flipH="1">
            <a:off x="2700339" y="5784943"/>
            <a:ext cx="364515" cy="21337"/>
          </a:xfrm>
          <a:prstGeom prst="line">
            <a:avLst/>
          </a:prstGeom>
          <a:noFill/>
          <a:ln w="381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3533215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467"/>
          <p:cNvGraphicFramePr>
            <a:graphicFrameLocks noGrp="1" noChangeAspect="1"/>
          </p:cNvGraphicFramePr>
          <p:nvPr>
            <p:ph/>
            <p:extLst>
              <p:ext uri="{D42A27DB-BD31-4B8C-83A1-F6EECF244321}">
                <p14:modId xmlns:p14="http://schemas.microsoft.com/office/powerpoint/2010/main" val="1625542331"/>
              </p:ext>
            </p:extLst>
          </p:nvPr>
        </p:nvGraphicFramePr>
        <p:xfrm>
          <a:off x="468313" y="296863"/>
          <a:ext cx="8424862" cy="5359400"/>
        </p:xfrm>
        <a:graphic>
          <a:graphicData uri="http://schemas.openxmlformats.org/presentationml/2006/ole">
            <mc:AlternateContent xmlns:mc="http://schemas.openxmlformats.org/markup-compatibility/2006">
              <mc:Choice xmlns:v="urn:schemas-microsoft-com:vml" Requires="v">
                <p:oleObj spid="_x0000_s1028" name="ワークシート" r:id="rId4" imgW="6467513" imgH="4114867" progId="Excel.Sheet.8">
                  <p:embed/>
                </p:oleObj>
              </mc:Choice>
              <mc:Fallback>
                <p:oleObj name="ワークシート" r:id="rId4" imgW="6467513" imgH="4114867" progId="Excel.Sheet.8">
                  <p:embed/>
                  <p:pic>
                    <p:nvPicPr>
                      <p:cNvPr id="0" name=""/>
                      <p:cNvPicPr>
                        <a:picLocks noChangeAspect="1" noChangeArrowheads="1"/>
                      </p:cNvPicPr>
                      <p:nvPr/>
                    </p:nvPicPr>
                    <p:blipFill>
                      <a:blip r:embed="rId5"/>
                      <a:srcRect/>
                      <a:stretch>
                        <a:fillRect/>
                      </a:stretch>
                    </p:blipFill>
                    <p:spPr bwMode="auto">
                      <a:xfrm>
                        <a:off x="468313" y="296863"/>
                        <a:ext cx="8424862" cy="535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3" name="Text Box 469"/>
          <p:cNvSpPr txBox="1">
            <a:spLocks noChangeArrowheads="1"/>
          </p:cNvSpPr>
          <p:nvPr/>
        </p:nvSpPr>
        <p:spPr bwMode="auto">
          <a:xfrm>
            <a:off x="539750" y="5876925"/>
            <a:ext cx="83534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sz="2800" b="1" i="1" u="sng" dirty="0">
                <a:solidFill>
                  <a:srgbClr val="FF0000"/>
                </a:solidFill>
              </a:rPr>
              <a:t>Please submit until </a:t>
            </a:r>
            <a:r>
              <a:rPr lang="en-US" altLang="ja-JP" sz="2800" b="1" i="1" u="sng" dirty="0" smtClean="0">
                <a:solidFill>
                  <a:srgbClr val="FF0000"/>
                </a:solidFill>
              </a:rPr>
              <a:t>27</a:t>
            </a:r>
            <a:r>
              <a:rPr lang="en-US" altLang="ja-JP" sz="2800" b="1" i="1" u="sng" baseline="30000" dirty="0" smtClean="0">
                <a:solidFill>
                  <a:srgbClr val="FF0000"/>
                </a:solidFill>
              </a:rPr>
              <a:t>th</a:t>
            </a:r>
            <a:r>
              <a:rPr lang="en-US" altLang="ja-JP" sz="2800" b="1" i="1" u="sng" dirty="0" smtClean="0">
                <a:solidFill>
                  <a:srgbClr val="FF0000"/>
                </a:solidFill>
              </a:rPr>
              <a:t> October</a:t>
            </a:r>
            <a:endParaRPr lang="en-US" altLang="ja-JP" sz="2800" b="1" i="1" u="sng" dirty="0">
              <a:solidFill>
                <a:srgbClr val="FF0000"/>
              </a:solidFill>
            </a:endParaRPr>
          </a:p>
        </p:txBody>
      </p:sp>
    </p:spTree>
    <p:extLst>
      <p:ext uri="{BB962C8B-B14F-4D97-AF65-F5344CB8AC3E}">
        <p14:creationId xmlns:p14="http://schemas.microsoft.com/office/powerpoint/2010/main" val="206756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993775"/>
          </a:xfrm>
        </p:spPr>
        <p:txBody>
          <a:bodyPr/>
          <a:lstStyle/>
          <a:p>
            <a:pPr eaLnBrk="1" hangingPunct="1"/>
            <a:r>
              <a:rPr lang="en-US" altLang="ja-JP" smtClean="0"/>
              <a:t>Evaluation Criteria</a:t>
            </a:r>
          </a:p>
        </p:txBody>
      </p:sp>
      <p:sp>
        <p:nvSpPr>
          <p:cNvPr id="7171" name="Rectangle 3"/>
          <p:cNvSpPr>
            <a:spLocks noGrp="1" noChangeArrowheads="1"/>
          </p:cNvSpPr>
          <p:nvPr>
            <p:ph idx="1"/>
          </p:nvPr>
        </p:nvSpPr>
        <p:spPr>
          <a:xfrm>
            <a:off x="468313" y="1268413"/>
            <a:ext cx="8229600" cy="2981325"/>
          </a:xfrm>
        </p:spPr>
        <p:txBody>
          <a:bodyPr/>
          <a:lstStyle/>
          <a:p>
            <a:pPr algn="ctr" eaLnBrk="1" hangingPunct="1"/>
            <a:r>
              <a:rPr lang="en-US" altLang="ja-JP" sz="4000" b="1" dirty="0" smtClean="0">
                <a:solidFill>
                  <a:srgbClr val="FF0000"/>
                </a:solidFill>
              </a:rPr>
              <a:t>Social Impact</a:t>
            </a:r>
          </a:p>
          <a:p>
            <a:pPr algn="ctr" eaLnBrk="1" hangingPunct="1"/>
            <a:r>
              <a:rPr lang="en-US" altLang="ja-JP" sz="4000" b="1" dirty="0" smtClean="0">
                <a:solidFill>
                  <a:srgbClr val="FF0000"/>
                </a:solidFill>
              </a:rPr>
              <a:t>Originality</a:t>
            </a:r>
          </a:p>
          <a:p>
            <a:pPr algn="ctr" eaLnBrk="1" hangingPunct="1"/>
            <a:r>
              <a:rPr lang="en-US" altLang="ja-JP" sz="4000" b="1" dirty="0" smtClean="0">
                <a:solidFill>
                  <a:srgbClr val="FF0000"/>
                </a:solidFill>
              </a:rPr>
              <a:t>Feasibility</a:t>
            </a:r>
          </a:p>
          <a:p>
            <a:pPr algn="ctr" eaLnBrk="1" hangingPunct="1"/>
            <a:r>
              <a:rPr lang="en-US" altLang="ja-JP" sz="4000" b="1" dirty="0" smtClean="0">
                <a:solidFill>
                  <a:srgbClr val="FF0000"/>
                </a:solidFill>
              </a:rPr>
              <a:t>Commitment</a:t>
            </a:r>
            <a:r>
              <a:rPr lang="en-US" altLang="ja-JP" b="1" dirty="0" smtClean="0"/>
              <a:t> </a:t>
            </a:r>
          </a:p>
        </p:txBody>
      </p:sp>
      <p:sp>
        <p:nvSpPr>
          <p:cNvPr id="7172" name="Text Box 4"/>
          <p:cNvSpPr txBox="1">
            <a:spLocks noChangeArrowheads="1"/>
          </p:cNvSpPr>
          <p:nvPr/>
        </p:nvSpPr>
        <p:spPr bwMode="auto">
          <a:xfrm>
            <a:off x="250825" y="4292600"/>
            <a:ext cx="864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endParaRPr lang="ja-JP" altLang="ja-JP"/>
          </a:p>
        </p:txBody>
      </p:sp>
      <p:sp>
        <p:nvSpPr>
          <p:cNvPr id="7173" name="Text Box 5"/>
          <p:cNvSpPr txBox="1">
            <a:spLocks noChangeArrowheads="1"/>
          </p:cNvSpPr>
          <p:nvPr/>
        </p:nvSpPr>
        <p:spPr bwMode="auto">
          <a:xfrm>
            <a:off x="323850" y="4437063"/>
            <a:ext cx="84963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sz="2400" b="1" dirty="0"/>
              <a:t>ICSE Members score the point based on the criteria.</a:t>
            </a:r>
          </a:p>
          <a:p>
            <a:pPr algn="ctr" eaLnBrk="1" hangingPunct="1">
              <a:spcBef>
                <a:spcPct val="50000"/>
              </a:spcBef>
            </a:pPr>
            <a:r>
              <a:rPr lang="en-US" altLang="ja-JP" sz="2400" b="1" dirty="0"/>
              <a:t>And audience vote one presentation which they select.  </a:t>
            </a:r>
          </a:p>
        </p:txBody>
      </p:sp>
    </p:spTree>
    <p:extLst>
      <p:ext uri="{BB962C8B-B14F-4D97-AF65-F5344CB8AC3E}">
        <p14:creationId xmlns:p14="http://schemas.microsoft.com/office/powerpoint/2010/main" val="4095896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59632" y="3717032"/>
            <a:ext cx="7239000" cy="1512168"/>
          </a:xfrm>
        </p:spPr>
        <p:txBody>
          <a:bodyPr/>
          <a:lstStyle/>
          <a:p>
            <a:pPr algn="ctr"/>
            <a:r>
              <a:rPr lang="en-US" altLang="ja-JP" sz="4800" i="1" dirty="0" smtClean="0">
                <a:solidFill>
                  <a:srgbClr val="002060"/>
                </a:solidFill>
              </a:rPr>
              <a:t>Two Awards</a:t>
            </a:r>
            <a:r>
              <a:rPr lang="en-US" altLang="ja-JP" sz="4800" i="1" dirty="0">
                <a:solidFill>
                  <a:srgbClr val="002060"/>
                </a:solidFill>
              </a:rPr>
              <a:t/>
            </a:r>
            <a:br>
              <a:rPr lang="en-US" altLang="ja-JP" sz="4800" i="1" dirty="0">
                <a:solidFill>
                  <a:srgbClr val="002060"/>
                </a:solidFill>
              </a:rPr>
            </a:br>
            <a:r>
              <a:rPr lang="en-US" altLang="ja-JP" sz="3600" i="1" dirty="0" smtClean="0">
                <a:solidFill>
                  <a:srgbClr val="002060"/>
                </a:solidFill>
              </a:rPr>
              <a:t>+Participation Award for Finalists</a:t>
            </a:r>
          </a:p>
        </p:txBody>
      </p:sp>
      <p:sp>
        <p:nvSpPr>
          <p:cNvPr id="8195" name="Rectangle 3"/>
          <p:cNvSpPr>
            <a:spLocks noGrp="1" noChangeArrowheads="1"/>
          </p:cNvSpPr>
          <p:nvPr>
            <p:ph idx="1"/>
          </p:nvPr>
        </p:nvSpPr>
        <p:spPr>
          <a:xfrm>
            <a:off x="1219200" y="838200"/>
            <a:ext cx="7467600" cy="2590800"/>
          </a:xfrm>
        </p:spPr>
        <p:txBody>
          <a:bodyPr>
            <a:noAutofit/>
          </a:bodyPr>
          <a:lstStyle/>
          <a:p>
            <a:pPr algn="ctr" eaLnBrk="1" hangingPunct="1"/>
            <a:r>
              <a:rPr lang="en-US" altLang="ja-JP" sz="3600" b="1" dirty="0" smtClean="0">
                <a:solidFill>
                  <a:srgbClr val="FF0000"/>
                </a:solidFill>
              </a:rPr>
              <a:t>ICSE Award</a:t>
            </a:r>
          </a:p>
          <a:p>
            <a:pPr algn="ctr" eaLnBrk="1" hangingPunct="1">
              <a:buFontTx/>
              <a:buNone/>
            </a:pPr>
            <a:r>
              <a:rPr lang="en-US" altLang="ja-JP" sz="3600" b="1" dirty="0" smtClean="0">
                <a:solidFill>
                  <a:srgbClr val="FF0000"/>
                </a:solidFill>
              </a:rPr>
              <a:t>\100,000</a:t>
            </a:r>
          </a:p>
          <a:p>
            <a:pPr algn="ctr" eaLnBrk="1" hangingPunct="1"/>
            <a:r>
              <a:rPr lang="en-US" altLang="ja-JP" sz="3600" b="1" dirty="0" smtClean="0">
                <a:solidFill>
                  <a:srgbClr val="FF0000"/>
                </a:solidFill>
              </a:rPr>
              <a:t>NEC Award (No limitation)</a:t>
            </a:r>
          </a:p>
          <a:p>
            <a:pPr algn="ctr" eaLnBrk="1" hangingPunct="1">
              <a:buFontTx/>
              <a:buNone/>
            </a:pPr>
            <a:r>
              <a:rPr lang="en-US" altLang="ja-JP" sz="3600" b="1" dirty="0" smtClean="0">
                <a:solidFill>
                  <a:srgbClr val="FF0000"/>
                </a:solidFill>
              </a:rPr>
              <a:t>\100,000</a:t>
            </a:r>
          </a:p>
          <a:p>
            <a:pPr algn="ctr" eaLnBrk="1" hangingPunct="1">
              <a:buFontTx/>
              <a:buNone/>
            </a:pPr>
            <a:endParaRPr lang="en-US" altLang="ja-JP" sz="3600" b="1" dirty="0" smtClean="0">
              <a:solidFill>
                <a:srgbClr val="FF0000"/>
              </a:solidFill>
            </a:endParaRPr>
          </a:p>
        </p:txBody>
      </p:sp>
    </p:spTree>
    <p:extLst>
      <p:ext uri="{BB962C8B-B14F-4D97-AF65-F5344CB8AC3E}">
        <p14:creationId xmlns:p14="http://schemas.microsoft.com/office/powerpoint/2010/main" val="2599328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みやび">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みやび">
      <a:majorFont>
        <a:latin typeface="Calibri"/>
        <a:ea typeface=""/>
        <a:cs typeface=""/>
        <a:font script="Jpan" typeface="HGｺﾞｼｯｸE"/>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みやび">
      <a:fillStyleLst>
        <a:solidFill>
          <a:schemeClr val="phClr">
            <a:tint val="100000"/>
          </a:schemeClr>
        </a:solidFill>
        <a:gradFill>
          <a:gsLst>
            <a:gs pos="0">
              <a:schemeClr val="phClr">
                <a:tint val="30000"/>
                <a:satMod val="250000"/>
              </a:schemeClr>
            </a:gs>
            <a:gs pos="72000">
              <a:schemeClr val="phClr">
                <a:tint val="75000"/>
                <a:satMod val="210000"/>
              </a:schemeClr>
            </a:gs>
            <a:gs pos="100000">
              <a:schemeClr val="phClr">
                <a:tint val="85000"/>
                <a:satMod val="210000"/>
              </a:schemeClr>
            </a:gs>
          </a:gsLst>
          <a:lin ang="2700000" scaled="1"/>
        </a:gradFill>
        <a:blipFill>
          <a:blip xmlns:r="http://schemas.openxmlformats.org/officeDocument/2006/relationships" r:embed="rId1">
            <a:duotone>
              <a:srgbClr val="FFFFFF"/>
              <a:schemeClr val="phClr">
                <a:tint val="100000"/>
              </a:schemeClr>
            </a:duotone>
          </a:blip>
          <a:tile tx="0" ty="0" sx="80000" sy="85000" flip="none" algn="tl"/>
        </a:blipFill>
      </a:fillStyleLst>
      <a:lnStyleLst>
        <a:ln w="13175" cap="flat" cmpd="sng" algn="ctr">
          <a:solidFill>
            <a:schemeClr val="phClr">
              <a:alpha val="100000"/>
            </a:schemeClr>
          </a:solidFill>
          <a:prstDash val="solid"/>
        </a:ln>
        <a:ln w="19525" cap="flat" cmpd="sng" algn="ctr">
          <a:solidFill>
            <a:schemeClr val="phClr">
              <a:alpha val="100000"/>
            </a:schemeClr>
          </a:solidFill>
          <a:prstDash val="solid"/>
        </a:ln>
        <a:ln w="26350" cap="flat" cmpd="sng" algn="ctr">
          <a:solidFill>
            <a:schemeClr val="phClr">
              <a:alpha val="100000"/>
            </a:schemeClr>
          </a:solidFill>
          <a:prstDash val="solid"/>
        </a:ln>
      </a:lnStyleLst>
      <a:effectStyleLst>
        <a:effectStyle>
          <a:effectLst>
            <a:outerShdw blurRad="95000">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2700000"/>
            </a:lightRig>
          </a:scene3d>
          <a:sp3d>
            <a:bevelT w="342900" h="38100" prst="softRound"/>
            <a:bevelB w="342900" h="38100" prst="softRound"/>
            <a:contourClr>
              <a:srgbClr val="000000"/>
            </a:contourClr>
          </a:sp3d>
        </a:effectStyle>
      </a:effectStyleLst>
      <a:bgFillStyleLst>
        <a:solidFill>
          <a:schemeClr val="phClr"/>
        </a:solidFill>
        <a:gradFill>
          <a:gsLst>
            <a:gs pos="0">
              <a:schemeClr val="phClr">
                <a:shade val="40000"/>
                <a:satMod val="165000"/>
              </a:schemeClr>
            </a:gs>
            <a:gs pos="50000">
              <a:schemeClr val="phClr">
                <a:tint val="95000"/>
                <a:satMod val="155000"/>
              </a:schemeClr>
            </a:gs>
            <a:gs pos="100000">
              <a:schemeClr val="phClr">
                <a:tint val="47000"/>
                <a:hueMod val="100000"/>
                <a:satMod val="375000"/>
              </a:schemeClr>
            </a:gs>
          </a:gsLst>
          <a:lin ang="5400000" scaled="1"/>
        </a:gradFill>
        <a:blipFill rotWithShape="0">
          <a:blip xmlns:r="http://schemas.openxmlformats.org/officeDocument/2006/relationships" r:embed="rId2">
            <a:duotone>
              <a:schemeClr val="phClr">
                <a:tint val="95000"/>
                <a:shade val="18000"/>
                <a:hueMod val="100000"/>
                <a:satMod val="275000"/>
              </a:schemeClr>
              <a:schemeClr val="phClr">
                <a:tint val="47000"/>
                <a:shade val="100000"/>
                <a:hueMod val="100000"/>
                <a:satMod val="3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130</TotalTime>
  <Words>282</Words>
  <Application>Microsoft Office PowerPoint</Application>
  <PresentationFormat>画面に合わせる (4:3)</PresentationFormat>
  <Paragraphs>80</Paragraphs>
  <Slides>10</Slides>
  <Notes>5</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みやび</vt:lpstr>
      <vt:lpstr>Microsoft Excel 97-2003 Worksheet</vt:lpstr>
      <vt:lpstr>PowerPoint プレゼンテーション</vt:lpstr>
      <vt:lpstr>PowerPoint プレゼンテーション</vt:lpstr>
      <vt:lpstr>PowerPoint プレゼンテーション</vt:lpstr>
      <vt:lpstr>社会イノベーション</vt:lpstr>
      <vt:lpstr>ICSE Business Plan Competition 2014 ･･･Application Guide･･･</vt:lpstr>
      <vt:lpstr>Total flow of Competition</vt:lpstr>
      <vt:lpstr>PowerPoint プレゼンテーション</vt:lpstr>
      <vt:lpstr>Evaluation Criteria</vt:lpstr>
      <vt:lpstr>Two Awards +Participation Award for Finalists</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watanabe</dc:creator>
  <cp:lastModifiedBy>watanae</cp:lastModifiedBy>
  <cp:revision>12</cp:revision>
  <dcterms:created xsi:type="dcterms:W3CDTF">2013-06-12T04:17:52Z</dcterms:created>
  <dcterms:modified xsi:type="dcterms:W3CDTF">2014-08-08T07:20:07Z</dcterms:modified>
</cp:coreProperties>
</file>